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6" r:id="rId3"/>
    <p:sldId id="314" r:id="rId4"/>
    <p:sldId id="372" r:id="rId5"/>
    <p:sldId id="388" r:id="rId6"/>
    <p:sldId id="386" r:id="rId7"/>
    <p:sldId id="324" r:id="rId8"/>
    <p:sldId id="325" r:id="rId9"/>
    <p:sldId id="393" r:id="rId10"/>
    <p:sldId id="396" r:id="rId11"/>
    <p:sldId id="397" r:id="rId12"/>
    <p:sldId id="383" r:id="rId13"/>
    <p:sldId id="395" r:id="rId14"/>
    <p:sldId id="339" r:id="rId15"/>
    <p:sldId id="389" r:id="rId16"/>
    <p:sldId id="340" r:id="rId17"/>
    <p:sldId id="342" r:id="rId18"/>
    <p:sldId id="378" r:id="rId19"/>
    <p:sldId id="379" r:id="rId20"/>
    <p:sldId id="385" r:id="rId21"/>
    <p:sldId id="377" r:id="rId22"/>
    <p:sldId id="376" r:id="rId23"/>
    <p:sldId id="374" r:id="rId24"/>
    <p:sldId id="359" r:id="rId25"/>
    <p:sldId id="381" r:id="rId26"/>
    <p:sldId id="390" r:id="rId27"/>
    <p:sldId id="384" r:id="rId28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A40"/>
    <a:srgbClr val="F05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5" autoAdjust="0"/>
    <p:restoredTop sz="94660"/>
  </p:normalViewPr>
  <p:slideViewPr>
    <p:cSldViewPr>
      <p:cViewPr varScale="1">
        <p:scale>
          <a:sx n="131" d="100"/>
          <a:sy n="131" d="100"/>
        </p:scale>
        <p:origin x="52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91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C3D7E-DECD-40A8-83A4-F76C1F255BF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A86EF-2066-4868-A2D4-77ABBC48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32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C44DC-17B1-4BD0-9959-2723B1C0D4AF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55252-4D7C-4974-8F53-485A71EFFC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4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94611" y="323364"/>
            <a:ext cx="1440155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2134766" y="400102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206774" y="354142"/>
            <a:ext cx="2408609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目录页</a:t>
            </a:r>
          </a:p>
        </p:txBody>
      </p:sp>
      <p:sp>
        <p:nvSpPr>
          <p:cNvPr id="12" name="燕尾形 1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32" name="直接连接符 31"/>
          <p:cNvCxnSpPr>
            <a:stCxn id="21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斜纹 37"/>
          <p:cNvSpPr/>
          <p:nvPr userDrawn="1"/>
        </p:nvSpPr>
        <p:spPr>
          <a:xfrm rot="10800000" flipH="1">
            <a:off x="0" y="5849936"/>
            <a:ext cx="1008224" cy="1008064"/>
          </a:xfrm>
          <a:prstGeom prst="diagStripe">
            <a:avLst/>
          </a:prstGeom>
          <a:solidFill>
            <a:srgbClr val="F05425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 rot="2698316">
            <a:off x="-22886" y="63185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32" name="直接连接符 31"/>
          <p:cNvCxnSpPr>
            <a:stCxn id="21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斜纹 37"/>
          <p:cNvSpPr/>
          <p:nvPr userDrawn="1"/>
        </p:nvSpPr>
        <p:spPr>
          <a:xfrm rot="10800000" flipH="1">
            <a:off x="0" y="5849936"/>
            <a:ext cx="1008224" cy="1008064"/>
          </a:xfrm>
          <a:prstGeom prst="diagStripe">
            <a:avLst/>
          </a:prstGeom>
          <a:solidFill>
            <a:srgbClr val="F05425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 rot="2698316">
            <a:off x="-22886" y="63185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948C9CDA-8F15-F146-A51E-68AC320B104D}"/>
              </a:ext>
            </a:extLst>
          </p:cNvPr>
          <p:cNvSpPr txBox="1"/>
          <p:nvPr userDrawn="1"/>
        </p:nvSpPr>
        <p:spPr>
          <a:xfrm>
            <a:off x="694611" y="323364"/>
            <a:ext cx="1440155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23" name="直接连接符 9">
            <a:extLst>
              <a:ext uri="{FF2B5EF4-FFF2-40B4-BE49-F238E27FC236}">
                <a16:creationId xmlns:a16="http://schemas.microsoft.com/office/drawing/2014/main" id="{E29F6128-6369-8E4C-A275-0A7BA8C761B9}"/>
              </a:ext>
            </a:extLst>
          </p:cNvPr>
          <p:cNvCxnSpPr/>
          <p:nvPr userDrawn="1"/>
        </p:nvCxnSpPr>
        <p:spPr>
          <a:xfrm>
            <a:off x="2134766" y="400102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0">
            <a:extLst>
              <a:ext uri="{FF2B5EF4-FFF2-40B4-BE49-F238E27FC236}">
                <a16:creationId xmlns:a16="http://schemas.microsoft.com/office/drawing/2014/main" id="{11CC652B-D9C6-2D46-B127-0BC599AF2515}"/>
              </a:ext>
            </a:extLst>
          </p:cNvPr>
          <p:cNvSpPr txBox="1"/>
          <p:nvPr userDrawn="1"/>
        </p:nvSpPr>
        <p:spPr>
          <a:xfrm>
            <a:off x="2206774" y="354142"/>
            <a:ext cx="2408609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过渡页</a:t>
            </a:r>
          </a:p>
        </p:txBody>
      </p:sp>
    </p:spTree>
    <p:extLst>
      <p:ext uri="{BB962C8B-B14F-4D97-AF65-F5344CB8AC3E}">
        <p14:creationId xmlns:p14="http://schemas.microsoft.com/office/powerpoint/2010/main" val="45524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第一章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壹</a:t>
            </a:r>
            <a:endParaRPr lang="zh-CN" altLang="en-US" sz="2800" b="0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积极心理学历程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贰</a:t>
            </a: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空间关系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AC4825D1-716B-C145-9F2E-692361922822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8F7F66E7-C2C4-6E42-96CE-EE11FADE7FC7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第二章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39" name="直接连接符 19">
            <a:extLst>
              <a:ext uri="{FF2B5EF4-FFF2-40B4-BE49-F238E27FC236}">
                <a16:creationId xmlns:a16="http://schemas.microsoft.com/office/drawing/2014/main" id="{E2FAF8D2-B957-6D43-AB72-893257F469CD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46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积极情绪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F97860C-8961-B843-8870-53F6CE356884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480ABAF9-DF0A-DB41-BF14-F1D48E670CAD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0D9C9D96-5F89-F343-B130-ED884BA507A2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人格特质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E5F8211-0171-D948-9931-B8B96A12F348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28281E8C-7FF0-204E-A5BC-7FFC8A528D26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FF9E24E4-5EC3-0844-BC55-782DA7892D0B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7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1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6" name="燕尾形 15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4" name="直接连接符 23"/>
          <p:cNvCxnSpPr>
            <a:stCxn id="22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26" name="直接连接符 25"/>
          <p:cNvCxnSpPr>
            <a:stCxn id="23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内容框架</a:t>
            </a:r>
            <a:r>
              <a:rPr lang="en-US" altLang="zh-CN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心理资本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17A1C7-92C2-C446-B203-1B63640BE4D5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19" name="直接连接符 19">
            <a:extLst>
              <a:ext uri="{FF2B5EF4-FFF2-40B4-BE49-F238E27FC236}">
                <a16:creationId xmlns:a16="http://schemas.microsoft.com/office/drawing/2014/main" id="{D46516AF-8E4C-3D40-8AF9-6BBD6AACEA4F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0">
            <a:extLst>
              <a:ext uri="{FF2B5EF4-FFF2-40B4-BE49-F238E27FC236}">
                <a16:creationId xmlns:a16="http://schemas.microsoft.com/office/drawing/2014/main" id="{73D76E5F-727E-E043-BEC6-270C4E88DF68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63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17"/>
          <p:cNvSpPr/>
          <p:nvPr userDrawn="1"/>
        </p:nvSpPr>
        <p:spPr>
          <a:xfrm rot="16200000">
            <a:off x="10667710" y="1376732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2" name="燕尾形 21"/>
          <p:cNvSpPr/>
          <p:nvPr userDrawn="1"/>
        </p:nvSpPr>
        <p:spPr>
          <a:xfrm>
            <a:off x="10127734" y="800708"/>
            <a:ext cx="720000" cy="72008"/>
          </a:xfrm>
          <a:prstGeom prst="chevron">
            <a:avLst/>
          </a:prstGeom>
          <a:solidFill>
            <a:srgbClr val="F05425"/>
          </a:soli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5425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1710" y="440712"/>
            <a:ext cx="792000" cy="792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F1883-7A0E-4F66-9932-E581691AD397}" type="slidenum"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Tahoma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zh-CN" altLang="en-US" sz="32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Arial Unicode MS" pitchFamily="34" charset="-122"/>
              <a:cs typeface="Tahoma" pitchFamily="34" charset="0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9695662" y="584712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dirty="0">
              <a:solidFill>
                <a:srgbClr val="F0542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775710" y="1556848"/>
            <a:ext cx="504000" cy="504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dirty="0">
                <a:solidFill>
                  <a:srgbClr val="F05425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肆</a:t>
            </a:r>
          </a:p>
        </p:txBody>
      </p:sp>
      <p:sp>
        <p:nvSpPr>
          <p:cNvPr id="26" name="椭圆 25"/>
          <p:cNvSpPr/>
          <p:nvPr userDrawn="1"/>
        </p:nvSpPr>
        <p:spPr>
          <a:xfrm>
            <a:off x="9191550" y="746224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0938016" y="2311921"/>
            <a:ext cx="179388" cy="18097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05425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" tIns="7200" rIns="7200" bIns="720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28" name="直接连接符 27"/>
          <p:cNvCxnSpPr>
            <a:stCxn id="26" idx="2"/>
          </p:cNvCxnSpPr>
          <p:nvPr userDrawn="1"/>
        </p:nvCxnSpPr>
        <p:spPr>
          <a:xfrm flipH="1" flipV="1">
            <a:off x="622598" y="836711"/>
            <a:ext cx="8568952" cy="1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 userDrawn="1"/>
        </p:nvSpPr>
        <p:spPr>
          <a:xfrm>
            <a:off x="2854846" y="523796"/>
            <a:ext cx="5904656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F05425"/>
              </a:solidFill>
            </a:endParaRPr>
          </a:p>
        </p:txBody>
      </p:sp>
      <p:cxnSp>
        <p:nvCxnSpPr>
          <p:cNvPr id="30" name="直接连接符 29"/>
          <p:cNvCxnSpPr>
            <a:stCxn id="27" idx="4"/>
          </p:cNvCxnSpPr>
          <p:nvPr userDrawn="1"/>
        </p:nvCxnSpPr>
        <p:spPr>
          <a:xfrm>
            <a:off x="11027710" y="2492896"/>
            <a:ext cx="0" cy="3888432"/>
          </a:xfrm>
          <a:prstGeom prst="line">
            <a:avLst/>
          </a:prstGeom>
          <a:ln>
            <a:solidFill>
              <a:srgbClr val="F05425"/>
            </a:solidFill>
            <a:prstDash val="dash"/>
            <a:headEnd type="none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10631710" y="2852936"/>
            <a:ext cx="792000" cy="3240360"/>
          </a:xfrm>
          <a:prstGeom prst="rect">
            <a:avLst/>
          </a:prstGeom>
          <a:solidFill>
            <a:schemeClr val="bg1"/>
          </a:solidFill>
          <a:ln w="12700">
            <a:solidFill>
              <a:srgbClr val="F05425"/>
            </a:solidFill>
            <a:prstDash val="dash"/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b="1" kern="0" baseline="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0"/>
          <p:cNvSpPr>
            <a:spLocks noChangeArrowheads="1"/>
          </p:cNvSpPr>
          <p:nvPr userDrawn="1"/>
        </p:nvSpPr>
        <p:spPr bwMode="auto">
          <a:xfrm>
            <a:off x="10797792" y="2852936"/>
            <a:ext cx="55399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/>
          <a:p>
            <a:pPr marL="0" algn="ctr" defTabSz="914400" rtl="0" eaLnBrk="1" latinLnBrk="0" hangingPunct="1"/>
            <a:r>
              <a:rPr lang="zh-CN" altLang="en-US" sz="2400" b="1" kern="1200" spc="1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运用实践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45F6962C-47AA-7940-9FC1-9EC4F00753D1}"/>
              </a:ext>
            </a:extLst>
          </p:cNvPr>
          <p:cNvSpPr txBox="1"/>
          <p:nvPr userDrawn="1"/>
        </p:nvSpPr>
        <p:spPr>
          <a:xfrm>
            <a:off x="528289" y="327958"/>
            <a:ext cx="1451287" cy="36933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F05425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积极心理学</a:t>
            </a:r>
          </a:p>
        </p:txBody>
      </p:sp>
      <p:cxnSp>
        <p:nvCxnSpPr>
          <p:cNvPr id="33" name="直接连接符 19">
            <a:extLst>
              <a:ext uri="{FF2B5EF4-FFF2-40B4-BE49-F238E27FC236}">
                <a16:creationId xmlns:a16="http://schemas.microsoft.com/office/drawing/2014/main" id="{622EB85E-1F4C-E440-8259-E217417048F7}"/>
              </a:ext>
            </a:extLst>
          </p:cNvPr>
          <p:cNvCxnSpPr/>
          <p:nvPr userDrawn="1"/>
        </p:nvCxnSpPr>
        <p:spPr>
          <a:xfrm>
            <a:off x="1846734" y="407670"/>
            <a:ext cx="0" cy="2619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0">
            <a:extLst>
              <a:ext uri="{FF2B5EF4-FFF2-40B4-BE49-F238E27FC236}">
                <a16:creationId xmlns:a16="http://schemas.microsoft.com/office/drawing/2014/main" id="{6B23F48C-30E1-CB49-B5F3-81DA4C77362E}"/>
              </a:ext>
            </a:extLst>
          </p:cNvPr>
          <p:cNvSpPr txBox="1"/>
          <p:nvPr userDrawn="1"/>
        </p:nvSpPr>
        <p:spPr>
          <a:xfrm>
            <a:off x="1846734" y="354142"/>
            <a:ext cx="298467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1600" kern="1200" baseline="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第四章</a:t>
            </a:r>
            <a:endParaRPr lang="zh-CN" altLang="en-US" sz="1600" kern="1200" dirty="0">
              <a:solidFill>
                <a:srgbClr val="F05425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52" r:id="rId5"/>
    <p:sldLayoutId id="2147483664" r:id="rId6"/>
    <p:sldLayoutId id="2147483665" r:id="rId7"/>
    <p:sldLayoutId id="2147483650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1"/>
          <p:cNvSpPr/>
          <p:nvPr/>
        </p:nvSpPr>
        <p:spPr>
          <a:xfrm>
            <a:off x="2390382" y="4158068"/>
            <a:ext cx="2502412" cy="1790761"/>
          </a:xfrm>
          <a:custGeom>
            <a:avLst/>
            <a:gdLst/>
            <a:ahLst/>
            <a:cxnLst/>
            <a:rect l="l" t="t" r="r" b="b"/>
            <a:pathLst>
              <a:path w="1877542" h="1790761">
                <a:moveTo>
                  <a:pt x="0" y="0"/>
                </a:moveTo>
                <a:cubicBezTo>
                  <a:pt x="570568" y="146264"/>
                  <a:pt x="1203685" y="250085"/>
                  <a:pt x="1877542" y="300265"/>
                </a:cubicBezTo>
                <a:lnTo>
                  <a:pt x="1877542" y="1523367"/>
                </a:lnTo>
                <a:cubicBezTo>
                  <a:pt x="1207220" y="1562691"/>
                  <a:pt x="574445" y="1655618"/>
                  <a:pt x="0" y="1790761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"/>
          <p:cNvSpPr/>
          <p:nvPr/>
        </p:nvSpPr>
        <p:spPr>
          <a:xfrm>
            <a:off x="-18750" y="3406791"/>
            <a:ext cx="2295386" cy="3246791"/>
          </a:xfrm>
          <a:custGeom>
            <a:avLst/>
            <a:gdLst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0 w 1708144"/>
              <a:gd name="connsiteY0" fmla="*/ 0 h 2965437"/>
              <a:gd name="connsiteX1" fmla="*/ 1463445 w 1708144"/>
              <a:gd name="connsiteY1" fmla="*/ 661181 h 2965437"/>
              <a:gd name="connsiteX2" fmla="*/ 1708144 w 1708144"/>
              <a:gd name="connsiteY2" fmla="*/ 729807 h 2965437"/>
              <a:gd name="connsiteX3" fmla="*/ 1708144 w 1708144"/>
              <a:gd name="connsiteY3" fmla="*/ 2562051 h 2965437"/>
              <a:gd name="connsiteX4" fmla="*/ 473725 w 1708144"/>
              <a:gd name="connsiteY4" fmla="*/ 2965437 h 2965437"/>
              <a:gd name="connsiteX5" fmla="*/ 0 w 1708144"/>
              <a:gd name="connsiteY5" fmla="*/ 2965437 h 2965437"/>
              <a:gd name="connsiteX6" fmla="*/ 0 w 1708144"/>
              <a:gd name="connsiteY6" fmla="*/ 0 h 2965437"/>
              <a:gd name="connsiteX0" fmla="*/ 14068 w 1722212"/>
              <a:gd name="connsiteY0" fmla="*/ 0 h 3246791"/>
              <a:gd name="connsiteX1" fmla="*/ 1477513 w 1722212"/>
              <a:gd name="connsiteY1" fmla="*/ 661181 h 3246791"/>
              <a:gd name="connsiteX2" fmla="*/ 1722212 w 1722212"/>
              <a:gd name="connsiteY2" fmla="*/ 729807 h 3246791"/>
              <a:gd name="connsiteX3" fmla="*/ 1722212 w 1722212"/>
              <a:gd name="connsiteY3" fmla="*/ 2562051 h 3246791"/>
              <a:gd name="connsiteX4" fmla="*/ 487793 w 1722212"/>
              <a:gd name="connsiteY4" fmla="*/ 2965437 h 3246791"/>
              <a:gd name="connsiteX5" fmla="*/ 0 w 1722212"/>
              <a:gd name="connsiteY5" fmla="*/ 3246791 h 3246791"/>
              <a:gd name="connsiteX6" fmla="*/ 14068 w 1722212"/>
              <a:gd name="connsiteY6" fmla="*/ 0 h 324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2212" h="3246791">
                <a:moveTo>
                  <a:pt x="14068" y="0"/>
                </a:moveTo>
                <a:cubicBezTo>
                  <a:pt x="473747" y="182880"/>
                  <a:pt x="975630" y="478301"/>
                  <a:pt x="1477513" y="661181"/>
                </a:cubicBezTo>
                <a:cubicBezTo>
                  <a:pt x="1557642" y="685000"/>
                  <a:pt x="1639232" y="707886"/>
                  <a:pt x="1722212" y="729807"/>
                </a:cubicBezTo>
                <a:lnTo>
                  <a:pt x="1722212" y="2562051"/>
                </a:lnTo>
                <a:cubicBezTo>
                  <a:pt x="1269652" y="2671608"/>
                  <a:pt x="854651" y="2807576"/>
                  <a:pt x="487793" y="2965437"/>
                </a:cubicBezTo>
                <a:lnTo>
                  <a:pt x="0" y="3246791"/>
                </a:lnTo>
                <a:cubicBezTo>
                  <a:pt x="4689" y="2164527"/>
                  <a:pt x="9379" y="1082264"/>
                  <a:pt x="14068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4"/>
          <p:cNvSpPr/>
          <p:nvPr/>
        </p:nvSpPr>
        <p:spPr>
          <a:xfrm>
            <a:off x="5006538" y="4463276"/>
            <a:ext cx="2502412" cy="1238020"/>
          </a:xfrm>
          <a:custGeom>
            <a:avLst/>
            <a:gdLst/>
            <a:ahLst/>
            <a:cxnLst/>
            <a:rect l="l" t="t" r="r" b="b"/>
            <a:pathLst>
              <a:path w="1877542" h="1238020">
                <a:moveTo>
                  <a:pt x="1877542" y="0"/>
                </a:moveTo>
                <a:lnTo>
                  <a:pt x="1877542" y="1238020"/>
                </a:lnTo>
                <a:cubicBezTo>
                  <a:pt x="1512129" y="1205555"/>
                  <a:pt x="1134200" y="1188873"/>
                  <a:pt x="747365" y="1188873"/>
                </a:cubicBezTo>
                <a:cubicBezTo>
                  <a:pt x="494044" y="1188873"/>
                  <a:pt x="244541" y="1196027"/>
                  <a:pt x="0" y="1212460"/>
                </a:cubicBezTo>
                <a:lnTo>
                  <a:pt x="0" y="754"/>
                </a:lnTo>
                <a:cubicBezTo>
                  <a:pt x="303571" y="25487"/>
                  <a:pt x="615342" y="36744"/>
                  <a:pt x="933122" y="36744"/>
                </a:cubicBezTo>
                <a:cubicBezTo>
                  <a:pt x="1254843" y="36744"/>
                  <a:pt x="1570404" y="25206"/>
                  <a:pt x="1877542" y="0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5"/>
          <p:cNvSpPr/>
          <p:nvPr/>
        </p:nvSpPr>
        <p:spPr>
          <a:xfrm>
            <a:off x="7622696" y="4155224"/>
            <a:ext cx="2502412" cy="1891514"/>
          </a:xfrm>
          <a:custGeom>
            <a:avLst/>
            <a:gdLst/>
            <a:ahLst/>
            <a:cxnLst/>
            <a:rect l="l" t="t" r="r" b="b"/>
            <a:pathLst>
              <a:path w="1877542" h="1891514">
                <a:moveTo>
                  <a:pt x="1877542" y="0"/>
                </a:moveTo>
                <a:lnTo>
                  <a:pt x="1877542" y="1891514"/>
                </a:lnTo>
                <a:cubicBezTo>
                  <a:pt x="1311529" y="1732732"/>
                  <a:pt x="677962" y="1616847"/>
                  <a:pt x="0" y="1554265"/>
                </a:cubicBezTo>
                <a:lnTo>
                  <a:pt x="0" y="302354"/>
                </a:lnTo>
                <a:cubicBezTo>
                  <a:pt x="674075" y="251415"/>
                  <a:pt x="1307213" y="146919"/>
                  <a:pt x="1877542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6"/>
          <p:cNvSpPr/>
          <p:nvPr/>
        </p:nvSpPr>
        <p:spPr>
          <a:xfrm>
            <a:off x="10248902" y="3533401"/>
            <a:ext cx="1938336" cy="3190521"/>
          </a:xfrm>
          <a:custGeom>
            <a:avLst/>
            <a:gdLst>
              <a:gd name="connsiteX0" fmla="*/ 225861 w 1454320"/>
              <a:gd name="connsiteY0" fmla="*/ 534572 h 2838828"/>
              <a:gd name="connsiteX1" fmla="*/ 1454320 w 1454320"/>
              <a:gd name="connsiteY1" fmla="*/ 0 h 2838828"/>
              <a:gd name="connsiteX2" fmla="*/ 1454320 w 1454320"/>
              <a:gd name="connsiteY2" fmla="*/ 2838828 h 2838828"/>
              <a:gd name="connsiteX3" fmla="*/ 844067 w 1454320"/>
              <a:gd name="connsiteY3" fmla="*/ 2838828 h 2838828"/>
              <a:gd name="connsiteX4" fmla="*/ 0 w 1454320"/>
              <a:gd name="connsiteY4" fmla="*/ 2539388 h 2838828"/>
              <a:gd name="connsiteX5" fmla="*/ 0 w 1454320"/>
              <a:gd name="connsiteY5" fmla="*/ 598081 h 2838828"/>
              <a:gd name="connsiteX6" fmla="*/ 225861 w 1454320"/>
              <a:gd name="connsiteY6" fmla="*/ 534572 h 2838828"/>
              <a:gd name="connsiteX0" fmla="*/ 225861 w 1454320"/>
              <a:gd name="connsiteY0" fmla="*/ 534572 h 3190521"/>
              <a:gd name="connsiteX1" fmla="*/ 1454320 w 1454320"/>
              <a:gd name="connsiteY1" fmla="*/ 0 h 3190521"/>
              <a:gd name="connsiteX2" fmla="*/ 1454320 w 1454320"/>
              <a:gd name="connsiteY2" fmla="*/ 3190521 h 3190521"/>
              <a:gd name="connsiteX3" fmla="*/ 844067 w 1454320"/>
              <a:gd name="connsiteY3" fmla="*/ 2838828 h 3190521"/>
              <a:gd name="connsiteX4" fmla="*/ 0 w 1454320"/>
              <a:gd name="connsiteY4" fmla="*/ 2539388 h 3190521"/>
              <a:gd name="connsiteX5" fmla="*/ 0 w 1454320"/>
              <a:gd name="connsiteY5" fmla="*/ 598081 h 3190521"/>
              <a:gd name="connsiteX6" fmla="*/ 225861 w 1454320"/>
              <a:gd name="connsiteY6" fmla="*/ 534572 h 319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4320" h="3190521">
                <a:moveTo>
                  <a:pt x="225861" y="534572"/>
                </a:moveTo>
                <a:lnTo>
                  <a:pt x="1454320" y="0"/>
                </a:lnTo>
                <a:lnTo>
                  <a:pt x="1454320" y="3190521"/>
                </a:lnTo>
                <a:lnTo>
                  <a:pt x="844067" y="2838828"/>
                </a:lnTo>
                <a:cubicBezTo>
                  <a:pt x="585500" y="2727363"/>
                  <a:pt x="302880" y="2627072"/>
                  <a:pt x="0" y="2539388"/>
                </a:cubicBezTo>
                <a:lnTo>
                  <a:pt x="0" y="598081"/>
                </a:lnTo>
                <a:cubicBezTo>
                  <a:pt x="76518" y="577798"/>
                  <a:pt x="151815" y="556589"/>
                  <a:pt x="225861" y="534572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15"/>
          <p:cNvSpPr/>
          <p:nvPr/>
        </p:nvSpPr>
        <p:spPr>
          <a:xfrm>
            <a:off x="0" y="5652149"/>
            <a:ext cx="12187238" cy="1181820"/>
          </a:xfrm>
          <a:custGeom>
            <a:avLst/>
            <a:gdLst/>
            <a:ahLst/>
            <a:cxnLst/>
            <a:rect l="l" t="t" r="r" b="b"/>
            <a:pathLst>
              <a:path w="9144000" h="1181820">
                <a:moveTo>
                  <a:pt x="4503736" y="0"/>
                </a:moveTo>
                <a:cubicBezTo>
                  <a:pt x="6407413" y="0"/>
                  <a:pt x="8095417" y="403989"/>
                  <a:pt x="9144000" y="1027158"/>
                </a:cubicBezTo>
                <a:lnTo>
                  <a:pt x="9144000" y="1181820"/>
                </a:lnTo>
                <a:cubicBezTo>
                  <a:pt x="8096888" y="552513"/>
                  <a:pt x="6400701" y="144016"/>
                  <a:pt x="4486433" y="144016"/>
                </a:cubicBezTo>
                <a:cubicBezTo>
                  <a:pt x="2673012" y="144016"/>
                  <a:pt x="1055298" y="510606"/>
                  <a:pt x="0" y="1084233"/>
                </a:cubicBezTo>
                <a:lnTo>
                  <a:pt x="0" y="949973"/>
                </a:lnTo>
                <a:cubicBezTo>
                  <a:pt x="1054723" y="370654"/>
                  <a:pt x="2680292" y="0"/>
                  <a:pt x="4503736" y="0"/>
                </a:cubicBezTo>
                <a:close/>
              </a:path>
            </a:pathLst>
          </a:custGeom>
          <a:solidFill>
            <a:srgbClr val="F05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22"/>
          <p:cNvSpPr/>
          <p:nvPr/>
        </p:nvSpPr>
        <p:spPr>
          <a:xfrm>
            <a:off x="1" y="3284985"/>
            <a:ext cx="12187239" cy="1215037"/>
          </a:xfrm>
          <a:custGeom>
            <a:avLst/>
            <a:gdLst/>
            <a:ahLst/>
            <a:cxnLst/>
            <a:rect l="l" t="t" r="r" b="b"/>
            <a:pathLst>
              <a:path w="9144001" h="1215037">
                <a:moveTo>
                  <a:pt x="0" y="0"/>
                </a:moveTo>
                <a:cubicBezTo>
                  <a:pt x="1044041" y="640192"/>
                  <a:pt x="2755465" y="1057166"/>
                  <a:pt x="4689494" y="1057166"/>
                </a:cubicBezTo>
                <a:cubicBezTo>
                  <a:pt x="6484806" y="1057166"/>
                  <a:pt x="8088300" y="697861"/>
                  <a:pt x="9144001" y="133798"/>
                </a:cubicBezTo>
                <a:lnTo>
                  <a:pt x="9144001" y="292702"/>
                </a:lnTo>
                <a:cubicBezTo>
                  <a:pt x="8087610" y="855887"/>
                  <a:pt x="6484419" y="1215037"/>
                  <a:pt x="4689494" y="1215037"/>
                </a:cubicBezTo>
                <a:cubicBezTo>
                  <a:pt x="2755571" y="1215037"/>
                  <a:pt x="1044228" y="798109"/>
                  <a:pt x="0" y="157591"/>
                </a:cubicBezTo>
                <a:close/>
              </a:path>
            </a:pathLst>
          </a:custGeom>
          <a:solidFill>
            <a:srgbClr val="F05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790950" y="2122792"/>
            <a:ext cx="610936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积极心理学</a:t>
            </a:r>
            <a:r>
              <a:rPr lang="zh-CN" altLang="en-US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漫游</a:t>
            </a:r>
            <a:endParaRPr lang="zh-CN" altLang="en-US" sz="66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3790950" y="1772816"/>
            <a:ext cx="3959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 i="1" dirty="0">
                <a:solidFill>
                  <a:srgbClr val="F26A40"/>
                </a:solidFill>
                <a:latin typeface="微软雅黑" pitchFamily="34" charset="-122"/>
                <a:ea typeface="微软雅黑" pitchFamily="34" charset="-122"/>
              </a:rPr>
              <a:t>心向阳光，幸福常在</a:t>
            </a:r>
            <a:r>
              <a:rPr lang="en-US" altLang="zh-CN" sz="1600" i="1" dirty="0">
                <a:solidFill>
                  <a:srgbClr val="F26A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endParaRPr lang="zh-CN" altLang="en-US" sz="1600" i="1" dirty="0">
              <a:solidFill>
                <a:srgbClr val="F26A40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830910" y="3426487"/>
            <a:ext cx="51130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8688225" y="2060848"/>
            <a:ext cx="511552" cy="355744"/>
            <a:chOff x="6410291" y="4700483"/>
            <a:chExt cx="511552" cy="355744"/>
          </a:xfrm>
        </p:grpSpPr>
        <p:sp>
          <p:nvSpPr>
            <p:cNvPr id="44" name="二十四角星 43"/>
            <p:cNvSpPr/>
            <p:nvPr/>
          </p:nvSpPr>
          <p:spPr>
            <a:xfrm>
              <a:off x="6411097" y="4700483"/>
              <a:ext cx="355744" cy="355744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>
                <a:solidFill>
                  <a:prstClr val="white"/>
                </a:solidFill>
                <a:cs typeface="Lao UI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20430396">
              <a:off x="6410291" y="4731432"/>
              <a:ext cx="5115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prstClr val="white"/>
                  </a:solidFill>
                </a:rPr>
                <a:t>V1</a:t>
              </a:r>
              <a:endParaRPr lang="zh-CN" altLang="en-US" sz="10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94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B6CE6C-1376-9344-ADC4-95C4F618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46" y="2060848"/>
            <a:ext cx="3600000" cy="2166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2A64A0-C7A1-4C46-83D7-6AEE7ABE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94" y="2060847"/>
            <a:ext cx="4325169" cy="2160000"/>
          </a:xfrm>
          <a:prstGeom prst="rect">
            <a:avLst/>
          </a:prstGeom>
        </p:spPr>
      </p:pic>
      <p:sp>
        <p:nvSpPr>
          <p:cNvPr id="4" name="Text Box 44">
            <a:extLst>
              <a:ext uri="{FF2B5EF4-FFF2-40B4-BE49-F238E27FC236}">
                <a16:creationId xmlns:a16="http://schemas.microsoft.com/office/drawing/2014/main" id="{7AC0181E-63E9-0C46-ABB1-C853FBD84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870" y="4725144"/>
            <a:ext cx="4104456" cy="138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结论：</a:t>
            </a:r>
            <a:endParaRPr lang="en-US" altLang="zh-CN" dirty="0"/>
          </a:p>
          <a:p>
            <a:r>
              <a:rPr lang="zh-CN" altLang="en-US" dirty="0"/>
              <a:t>国内文献中发现更偏向于教育</a:t>
            </a:r>
            <a:endParaRPr lang="en-US" altLang="zh-CN" dirty="0"/>
          </a:p>
          <a:p>
            <a:r>
              <a:rPr lang="zh-CN" altLang="en-US" dirty="0"/>
              <a:t>国外更多提到积极的反面抑郁</a:t>
            </a:r>
            <a:endParaRPr lang="en-US" altLang="zh-CN" dirty="0"/>
          </a:p>
          <a:p>
            <a:r>
              <a:rPr lang="zh-CN" altLang="en-US" dirty="0"/>
              <a:t>国内高频提到心理资本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C11A87-CDB1-D843-A3FD-79EA25B3D55A}"/>
              </a:ext>
            </a:extLst>
          </p:cNvPr>
          <p:cNvSpPr/>
          <p:nvPr/>
        </p:nvSpPr>
        <p:spPr>
          <a:xfrm>
            <a:off x="4496223" y="620688"/>
            <a:ext cx="2492990" cy="40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国内外关键词词云对比</a:t>
            </a:r>
          </a:p>
        </p:txBody>
      </p:sp>
    </p:spTree>
    <p:extLst>
      <p:ext uri="{BB962C8B-B14F-4D97-AF65-F5344CB8AC3E}">
        <p14:creationId xmlns:p14="http://schemas.microsoft.com/office/powerpoint/2010/main" val="370039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4">
            <a:extLst>
              <a:ext uri="{FF2B5EF4-FFF2-40B4-BE49-F238E27FC236}">
                <a16:creationId xmlns:a16="http://schemas.microsoft.com/office/drawing/2014/main" id="{99E371BD-40E7-6645-A640-049E6895C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822" y="1124745"/>
            <a:ext cx="6552728" cy="1720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有意思的点：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文献最多的不是北清复交这样的顶级名校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排名前十的大部分是师范学校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9458B9-FB11-B140-B448-8327A9031696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国内主要研究机构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CE65C3-D707-7F41-A3BB-BDC89657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14" y="2380613"/>
            <a:ext cx="6264696" cy="39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5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11FCB1-C344-C645-9F30-A3CF1686F9E6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国内外研究机构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3CB1BE-234C-0B40-9896-B0245673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8" y="1484784"/>
            <a:ext cx="5182557" cy="47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0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75ABA7-24CB-5946-AF08-6E9BCBA8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38" y="1628800"/>
            <a:ext cx="5716562" cy="481087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E6A503-C790-E24B-960A-F811A2C098EC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国外主要期刊</a:t>
            </a:r>
          </a:p>
        </p:txBody>
      </p:sp>
    </p:spTree>
    <p:extLst>
      <p:ext uri="{BB962C8B-B14F-4D97-AF65-F5344CB8AC3E}">
        <p14:creationId xmlns:p14="http://schemas.microsoft.com/office/powerpoint/2010/main" val="415029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Documents and Settings\huxiya\桌面\未标题-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505"/>
          <a:stretch/>
        </p:blipFill>
        <p:spPr bwMode="auto">
          <a:xfrm>
            <a:off x="7391069" y="2702618"/>
            <a:ext cx="4799344" cy="41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积极心理学主要内容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noProof="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3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内容框架</a:t>
            </a:r>
            <a:endParaRPr lang="en-US" altLang="zh-CN" sz="1600" b="0" dirty="0">
              <a:solidFill>
                <a:schemeClr val="bg1">
                  <a:lumMod val="5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50557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90F428-5D15-504B-BF7C-31A2A822FD5D}"/>
              </a:ext>
            </a:extLst>
          </p:cNvPr>
          <p:cNvSpPr txBox="1"/>
          <p:nvPr/>
        </p:nvSpPr>
        <p:spPr>
          <a:xfrm>
            <a:off x="4496430" y="305303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5400" b="1" i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三大块结构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1571E7-2E57-5649-AF1A-4EAD4A8B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766" y="1196752"/>
            <a:ext cx="7454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2422798" y="1772816"/>
            <a:ext cx="7683312" cy="3888000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696644">
            <a:off x="9169998" y="257308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妙语连珠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24C19A-72CD-40BB-BBBB-F1FD768FDF3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积极情绪</a:t>
            </a:r>
          </a:p>
        </p:txBody>
      </p:sp>
      <p:sp>
        <p:nvSpPr>
          <p:cNvPr id="7" name="任意多边形 18">
            <a:extLst>
              <a:ext uri="{FF2B5EF4-FFF2-40B4-BE49-F238E27FC236}">
                <a16:creationId xmlns:a16="http://schemas.microsoft.com/office/drawing/2014/main" id="{A886A84F-A3C2-4E73-A1E1-98B40D0B87DE}"/>
              </a:ext>
            </a:extLst>
          </p:cNvPr>
          <p:cNvSpPr/>
          <p:nvPr/>
        </p:nvSpPr>
        <p:spPr>
          <a:xfrm>
            <a:off x="2926854" y="2944152"/>
            <a:ext cx="1952830" cy="1853000"/>
          </a:xfrm>
          <a:custGeom>
            <a:avLst/>
            <a:gdLst>
              <a:gd name="connsiteX0" fmla="*/ 1085445 w 3312000"/>
              <a:gd name="connsiteY0" fmla="*/ 0 h 3312000"/>
              <a:gd name="connsiteX1" fmla="*/ 1113277 w 3312000"/>
              <a:gd name="connsiteY1" fmla="*/ 0 h 3312000"/>
              <a:gd name="connsiteX2" fmla="*/ 1252437 w 3312000"/>
              <a:gd name="connsiteY2" fmla="*/ 0 h 3312000"/>
              <a:gd name="connsiteX3" fmla="*/ 1278901 w 3312000"/>
              <a:gd name="connsiteY3" fmla="*/ 0 h 3312000"/>
              <a:gd name="connsiteX4" fmla="*/ 1311417 w 3312000"/>
              <a:gd name="connsiteY4" fmla="*/ 0 h 3312000"/>
              <a:gd name="connsiteX5" fmla="*/ 1385074 w 3312000"/>
              <a:gd name="connsiteY5" fmla="*/ 0 h 3312000"/>
              <a:gd name="connsiteX6" fmla="*/ 1475038 w 3312000"/>
              <a:gd name="connsiteY6" fmla="*/ 0 h 3312000"/>
              <a:gd name="connsiteX7" fmla="*/ 1582941 w 3312000"/>
              <a:gd name="connsiteY7" fmla="*/ 0 h 3312000"/>
              <a:gd name="connsiteX8" fmla="*/ 1710414 w 3312000"/>
              <a:gd name="connsiteY8" fmla="*/ 0 h 3312000"/>
              <a:gd name="connsiteX9" fmla="*/ 1859086 w 3312000"/>
              <a:gd name="connsiteY9" fmla="*/ 0 h 3312000"/>
              <a:gd name="connsiteX10" fmla="*/ 2030590 w 3312000"/>
              <a:gd name="connsiteY10" fmla="*/ 0 h 3312000"/>
              <a:gd name="connsiteX11" fmla="*/ 2226555 w 3312000"/>
              <a:gd name="connsiteY11" fmla="*/ 0 h 3312000"/>
              <a:gd name="connsiteX12" fmla="*/ 3312000 w 3312000"/>
              <a:gd name="connsiteY12" fmla="*/ 0 h 3312000"/>
              <a:gd name="connsiteX13" fmla="*/ 3312000 w 3312000"/>
              <a:gd name="connsiteY13" fmla="*/ 2085 h 3312000"/>
              <a:gd name="connsiteX14" fmla="*/ 3312000 w 3312000"/>
              <a:gd name="connsiteY14" fmla="*/ 16680 h 3312000"/>
              <a:gd name="connsiteX15" fmla="*/ 3312000 w 3312000"/>
              <a:gd name="connsiteY15" fmla="*/ 32578 h 3312000"/>
              <a:gd name="connsiteX16" fmla="*/ 3312000 w 3312000"/>
              <a:gd name="connsiteY16" fmla="*/ 56294 h 3312000"/>
              <a:gd name="connsiteX17" fmla="*/ 3312000 w 3312000"/>
              <a:gd name="connsiteY17" fmla="*/ 89393 h 3312000"/>
              <a:gd name="connsiteX18" fmla="*/ 3312000 w 3312000"/>
              <a:gd name="connsiteY18" fmla="*/ 133438 h 3312000"/>
              <a:gd name="connsiteX19" fmla="*/ 3312000 w 3312000"/>
              <a:gd name="connsiteY19" fmla="*/ 189993 h 3312000"/>
              <a:gd name="connsiteX20" fmla="*/ 3312000 w 3312000"/>
              <a:gd name="connsiteY20" fmla="*/ 260621 h 3312000"/>
              <a:gd name="connsiteX21" fmla="*/ 3312000 w 3312000"/>
              <a:gd name="connsiteY21" fmla="*/ 346887 h 3312000"/>
              <a:gd name="connsiteX22" fmla="*/ 3312000 w 3312000"/>
              <a:gd name="connsiteY22" fmla="*/ 450353 h 3312000"/>
              <a:gd name="connsiteX23" fmla="*/ 3312000 w 3312000"/>
              <a:gd name="connsiteY23" fmla="*/ 572585 h 3312000"/>
              <a:gd name="connsiteX24" fmla="*/ 3312000 w 3312000"/>
              <a:gd name="connsiteY24" fmla="*/ 715144 h 3312000"/>
              <a:gd name="connsiteX25" fmla="*/ 3312000 w 3312000"/>
              <a:gd name="connsiteY25" fmla="*/ 879596 h 3312000"/>
              <a:gd name="connsiteX26" fmla="*/ 3312000 w 3312000"/>
              <a:gd name="connsiteY26" fmla="*/ 1067504 h 3312000"/>
              <a:gd name="connsiteX27" fmla="*/ 3312000 w 3312000"/>
              <a:gd name="connsiteY27" fmla="*/ 1068413 h 3312000"/>
              <a:gd name="connsiteX28" fmla="*/ 3312000 w 3312000"/>
              <a:gd name="connsiteY28" fmla="*/ 1074775 h 3312000"/>
              <a:gd name="connsiteX29" fmla="*/ 3312000 w 3312000"/>
              <a:gd name="connsiteY29" fmla="*/ 1092043 h 3312000"/>
              <a:gd name="connsiteX30" fmla="*/ 3312000 w 3312000"/>
              <a:gd name="connsiteY30" fmla="*/ 1125669 h 3312000"/>
              <a:gd name="connsiteX31" fmla="*/ 3312000 w 3312000"/>
              <a:gd name="connsiteY31" fmla="*/ 1181108 h 3312000"/>
              <a:gd name="connsiteX32" fmla="*/ 3312000 w 3312000"/>
              <a:gd name="connsiteY32" fmla="*/ 1218711 h 3312000"/>
              <a:gd name="connsiteX33" fmla="*/ 3312000 w 3312000"/>
              <a:gd name="connsiteY33" fmla="*/ 1263812 h 3312000"/>
              <a:gd name="connsiteX34" fmla="*/ 3312000 w 3312000"/>
              <a:gd name="connsiteY34" fmla="*/ 1317092 h 3312000"/>
              <a:gd name="connsiteX35" fmla="*/ 3312000 w 3312000"/>
              <a:gd name="connsiteY35" fmla="*/ 1379234 h 3312000"/>
              <a:gd name="connsiteX36" fmla="*/ 3312000 w 3312000"/>
              <a:gd name="connsiteY36" fmla="*/ 1450918 h 3312000"/>
              <a:gd name="connsiteX37" fmla="*/ 3312000 w 3312000"/>
              <a:gd name="connsiteY37" fmla="*/ 1532827 h 3312000"/>
              <a:gd name="connsiteX38" fmla="*/ 3312000 w 3312000"/>
              <a:gd name="connsiteY38" fmla="*/ 1534217 h 3312000"/>
              <a:gd name="connsiteX39" fmla="*/ 3312000 w 3312000"/>
              <a:gd name="connsiteY39" fmla="*/ 1543947 h 3312000"/>
              <a:gd name="connsiteX40" fmla="*/ 3312000 w 3312000"/>
              <a:gd name="connsiteY40" fmla="*/ 1570356 h 3312000"/>
              <a:gd name="connsiteX41" fmla="*/ 3312000 w 3312000"/>
              <a:gd name="connsiteY41" fmla="*/ 1592422 h 3312000"/>
              <a:gd name="connsiteX42" fmla="*/ 3312000 w 3312000"/>
              <a:gd name="connsiteY42" fmla="*/ 1621786 h 3312000"/>
              <a:gd name="connsiteX43" fmla="*/ 3312000 w 3312000"/>
              <a:gd name="connsiteY43" fmla="*/ 1659489 h 3312000"/>
              <a:gd name="connsiteX44" fmla="*/ 3312000 w 3312000"/>
              <a:gd name="connsiteY44" fmla="*/ 1706574 h 3312000"/>
              <a:gd name="connsiteX45" fmla="*/ 3312000 w 3312000"/>
              <a:gd name="connsiteY45" fmla="*/ 1764085 h 3312000"/>
              <a:gd name="connsiteX46" fmla="*/ 3312000 w 3312000"/>
              <a:gd name="connsiteY46" fmla="*/ 1833062 h 3312000"/>
              <a:gd name="connsiteX47" fmla="*/ 3312000 w 3312000"/>
              <a:gd name="connsiteY47" fmla="*/ 1914550 h 3312000"/>
              <a:gd name="connsiteX48" fmla="*/ 3312000 w 3312000"/>
              <a:gd name="connsiteY48" fmla="*/ 2009590 h 3312000"/>
              <a:gd name="connsiteX49" fmla="*/ 3312000 w 3312000"/>
              <a:gd name="connsiteY49" fmla="*/ 2119224 h 3312000"/>
              <a:gd name="connsiteX50" fmla="*/ 3312000 w 3312000"/>
              <a:gd name="connsiteY50" fmla="*/ 2244496 h 3312000"/>
              <a:gd name="connsiteX51" fmla="*/ 3312000 w 3312000"/>
              <a:gd name="connsiteY51" fmla="*/ 3312000 h 3312000"/>
              <a:gd name="connsiteX52" fmla="*/ 2226555 w 3312000"/>
              <a:gd name="connsiteY52" fmla="*/ 3312000 h 3312000"/>
              <a:gd name="connsiteX53" fmla="*/ 2225685 w 3312000"/>
              <a:gd name="connsiteY53" fmla="*/ 3312000 h 3312000"/>
              <a:gd name="connsiteX54" fmla="*/ 2219597 w 3312000"/>
              <a:gd name="connsiteY54" fmla="*/ 3312000 h 3312000"/>
              <a:gd name="connsiteX55" fmla="*/ 2203071 w 3312000"/>
              <a:gd name="connsiteY55" fmla="*/ 3312000 h 3312000"/>
              <a:gd name="connsiteX56" fmla="*/ 2170891 w 3312000"/>
              <a:gd name="connsiteY56" fmla="*/ 3312000 h 3312000"/>
              <a:gd name="connsiteX57" fmla="*/ 2168771 w 3312000"/>
              <a:gd name="connsiteY57" fmla="*/ 3312000 h 3312000"/>
              <a:gd name="connsiteX58" fmla="*/ 2153931 w 3312000"/>
              <a:gd name="connsiteY58" fmla="*/ 3312000 h 3312000"/>
              <a:gd name="connsiteX59" fmla="*/ 2137766 w 3312000"/>
              <a:gd name="connsiteY59" fmla="*/ 3312000 h 3312000"/>
              <a:gd name="connsiteX60" fmla="*/ 2113651 w 3312000"/>
              <a:gd name="connsiteY60" fmla="*/ 3312000 h 3312000"/>
              <a:gd name="connsiteX61" fmla="*/ 2079995 w 3312000"/>
              <a:gd name="connsiteY61" fmla="*/ 3312000 h 3312000"/>
              <a:gd name="connsiteX62" fmla="*/ 2035210 w 3312000"/>
              <a:gd name="connsiteY62" fmla="*/ 3312000 h 3312000"/>
              <a:gd name="connsiteX63" fmla="*/ 1977705 w 3312000"/>
              <a:gd name="connsiteY63" fmla="*/ 3312000 h 3312000"/>
              <a:gd name="connsiteX64" fmla="*/ 1905890 w 3312000"/>
              <a:gd name="connsiteY64" fmla="*/ 3312000 h 3312000"/>
              <a:gd name="connsiteX65" fmla="*/ 1818174 w 3312000"/>
              <a:gd name="connsiteY65" fmla="*/ 3312000 h 3312000"/>
              <a:gd name="connsiteX66" fmla="*/ 1712969 w 3312000"/>
              <a:gd name="connsiteY66" fmla="*/ 3312000 h 3312000"/>
              <a:gd name="connsiteX67" fmla="*/ 1588683 w 3312000"/>
              <a:gd name="connsiteY67" fmla="*/ 3312000 h 3312000"/>
              <a:gd name="connsiteX68" fmla="*/ 1443727 w 3312000"/>
              <a:gd name="connsiteY68" fmla="*/ 3312000 h 3312000"/>
              <a:gd name="connsiteX69" fmla="*/ 1278901 w 3312000"/>
              <a:gd name="connsiteY69" fmla="*/ 3312000 h 3312000"/>
              <a:gd name="connsiteX70" fmla="*/ 1276511 w 3312000"/>
              <a:gd name="connsiteY70" fmla="*/ 3312000 h 3312000"/>
              <a:gd name="connsiteX71" fmla="*/ 1085445 w 3312000"/>
              <a:gd name="connsiteY71" fmla="*/ 3312000 h 3312000"/>
              <a:gd name="connsiteX72" fmla="*/ 0 w 3312000"/>
              <a:gd name="connsiteY72" fmla="*/ 3312000 h 3312000"/>
              <a:gd name="connsiteX73" fmla="*/ 0 w 3312000"/>
              <a:gd name="connsiteY73" fmla="*/ 2244496 h 3312000"/>
              <a:gd name="connsiteX74" fmla="*/ 0 w 3312000"/>
              <a:gd name="connsiteY74" fmla="*/ 1779174 h 3312000"/>
              <a:gd name="connsiteX75" fmla="*/ 0 w 3312000"/>
              <a:gd name="connsiteY75" fmla="*/ 1067504 h 3312000"/>
              <a:gd name="connsiteX76" fmla="*/ 1085445 w 3312000"/>
              <a:gd name="connsiteY7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12000" h="3312000">
                <a:moveTo>
                  <a:pt x="1085445" y="0"/>
                </a:moveTo>
                <a:cubicBezTo>
                  <a:pt x="1085445" y="0"/>
                  <a:pt x="1085445" y="0"/>
                  <a:pt x="1113277" y="0"/>
                </a:cubicBezTo>
                <a:cubicBezTo>
                  <a:pt x="1113277" y="0"/>
                  <a:pt x="1113277" y="0"/>
                  <a:pt x="1252437" y="0"/>
                </a:cubicBezTo>
                <a:lnTo>
                  <a:pt x="1278901" y="0"/>
                </a:lnTo>
                <a:lnTo>
                  <a:pt x="1311417" y="0"/>
                </a:lnTo>
                <a:lnTo>
                  <a:pt x="1385074" y="0"/>
                </a:lnTo>
                <a:lnTo>
                  <a:pt x="1475038" y="0"/>
                </a:lnTo>
                <a:lnTo>
                  <a:pt x="1582941" y="0"/>
                </a:lnTo>
                <a:lnTo>
                  <a:pt x="1710414" y="0"/>
                </a:lnTo>
                <a:lnTo>
                  <a:pt x="1859086" y="0"/>
                </a:lnTo>
                <a:lnTo>
                  <a:pt x="2030590" y="0"/>
                </a:lnTo>
                <a:lnTo>
                  <a:pt x="2226555" y="0"/>
                </a:lnTo>
                <a:lnTo>
                  <a:pt x="3312000" y="0"/>
                </a:lnTo>
                <a:lnTo>
                  <a:pt x="3312000" y="2085"/>
                </a:lnTo>
                <a:lnTo>
                  <a:pt x="3312000" y="16680"/>
                </a:lnTo>
                <a:lnTo>
                  <a:pt x="3312000" y="32578"/>
                </a:lnTo>
                <a:lnTo>
                  <a:pt x="3312000" y="56294"/>
                </a:lnTo>
                <a:lnTo>
                  <a:pt x="3312000" y="89393"/>
                </a:lnTo>
                <a:lnTo>
                  <a:pt x="3312000" y="133438"/>
                </a:lnTo>
                <a:lnTo>
                  <a:pt x="3312000" y="189993"/>
                </a:lnTo>
                <a:lnTo>
                  <a:pt x="3312000" y="260621"/>
                </a:lnTo>
                <a:lnTo>
                  <a:pt x="3312000" y="346887"/>
                </a:lnTo>
                <a:lnTo>
                  <a:pt x="3312000" y="450353"/>
                </a:lnTo>
                <a:lnTo>
                  <a:pt x="3312000" y="572585"/>
                </a:lnTo>
                <a:lnTo>
                  <a:pt x="3312000" y="715144"/>
                </a:lnTo>
                <a:lnTo>
                  <a:pt x="3312000" y="879596"/>
                </a:lnTo>
                <a:lnTo>
                  <a:pt x="3312000" y="1067504"/>
                </a:lnTo>
                <a:lnTo>
                  <a:pt x="3312000" y="1068413"/>
                </a:lnTo>
                <a:lnTo>
                  <a:pt x="3312000" y="1074775"/>
                </a:lnTo>
                <a:lnTo>
                  <a:pt x="3312000" y="1092043"/>
                </a:lnTo>
                <a:lnTo>
                  <a:pt x="3312000" y="1125669"/>
                </a:lnTo>
                <a:lnTo>
                  <a:pt x="3312000" y="1181108"/>
                </a:lnTo>
                <a:lnTo>
                  <a:pt x="3312000" y="1218711"/>
                </a:lnTo>
                <a:lnTo>
                  <a:pt x="3312000" y="1263812"/>
                </a:lnTo>
                <a:lnTo>
                  <a:pt x="3312000" y="1317092"/>
                </a:lnTo>
                <a:lnTo>
                  <a:pt x="3312000" y="1379234"/>
                </a:lnTo>
                <a:lnTo>
                  <a:pt x="3312000" y="1450918"/>
                </a:lnTo>
                <a:lnTo>
                  <a:pt x="3312000" y="1532827"/>
                </a:lnTo>
                <a:lnTo>
                  <a:pt x="3312000" y="1534217"/>
                </a:lnTo>
                <a:lnTo>
                  <a:pt x="3312000" y="1543947"/>
                </a:lnTo>
                <a:lnTo>
                  <a:pt x="3312000" y="1570356"/>
                </a:lnTo>
                <a:lnTo>
                  <a:pt x="3312000" y="1592422"/>
                </a:lnTo>
                <a:lnTo>
                  <a:pt x="3312000" y="1621786"/>
                </a:lnTo>
                <a:lnTo>
                  <a:pt x="3312000" y="1659489"/>
                </a:lnTo>
                <a:lnTo>
                  <a:pt x="3312000" y="1706574"/>
                </a:lnTo>
                <a:lnTo>
                  <a:pt x="3312000" y="1764085"/>
                </a:lnTo>
                <a:lnTo>
                  <a:pt x="3312000" y="1833062"/>
                </a:lnTo>
                <a:lnTo>
                  <a:pt x="3312000" y="1914550"/>
                </a:lnTo>
                <a:lnTo>
                  <a:pt x="3312000" y="2009590"/>
                </a:lnTo>
                <a:lnTo>
                  <a:pt x="3312000" y="2119224"/>
                </a:lnTo>
                <a:lnTo>
                  <a:pt x="3312000" y="2244496"/>
                </a:lnTo>
                <a:lnTo>
                  <a:pt x="3312000" y="3312000"/>
                </a:lnTo>
                <a:lnTo>
                  <a:pt x="2226555" y="3312000"/>
                </a:lnTo>
                <a:lnTo>
                  <a:pt x="2225685" y="3312000"/>
                </a:lnTo>
                <a:lnTo>
                  <a:pt x="2219597" y="3312000"/>
                </a:lnTo>
                <a:lnTo>
                  <a:pt x="2203071" y="3312000"/>
                </a:lnTo>
                <a:lnTo>
                  <a:pt x="2170891" y="3312000"/>
                </a:lnTo>
                <a:lnTo>
                  <a:pt x="2168771" y="3312000"/>
                </a:lnTo>
                <a:lnTo>
                  <a:pt x="2153931" y="3312000"/>
                </a:lnTo>
                <a:lnTo>
                  <a:pt x="2137766" y="3312000"/>
                </a:lnTo>
                <a:lnTo>
                  <a:pt x="2113651" y="3312000"/>
                </a:lnTo>
                <a:lnTo>
                  <a:pt x="2079995" y="3312000"/>
                </a:lnTo>
                <a:lnTo>
                  <a:pt x="2035210" y="3312000"/>
                </a:lnTo>
                <a:lnTo>
                  <a:pt x="1977705" y="3312000"/>
                </a:lnTo>
                <a:lnTo>
                  <a:pt x="1905890" y="3312000"/>
                </a:lnTo>
                <a:lnTo>
                  <a:pt x="1818174" y="3312000"/>
                </a:lnTo>
                <a:lnTo>
                  <a:pt x="1712969" y="3312000"/>
                </a:lnTo>
                <a:lnTo>
                  <a:pt x="1588683" y="3312000"/>
                </a:lnTo>
                <a:lnTo>
                  <a:pt x="1443727" y="3312000"/>
                </a:lnTo>
                <a:lnTo>
                  <a:pt x="1278901" y="3312000"/>
                </a:lnTo>
                <a:lnTo>
                  <a:pt x="1276511" y="3312000"/>
                </a:lnTo>
                <a:cubicBezTo>
                  <a:pt x="1216886" y="3312000"/>
                  <a:pt x="1153286" y="3312000"/>
                  <a:pt x="1085445" y="3312000"/>
                </a:cubicBezTo>
                <a:cubicBezTo>
                  <a:pt x="1085445" y="3312000"/>
                  <a:pt x="1085445" y="3312000"/>
                  <a:pt x="0" y="3312000"/>
                </a:cubicBezTo>
                <a:cubicBezTo>
                  <a:pt x="0" y="3312000"/>
                  <a:pt x="0" y="3312000"/>
                  <a:pt x="0" y="2244496"/>
                </a:cubicBezTo>
                <a:cubicBezTo>
                  <a:pt x="0" y="2244496"/>
                  <a:pt x="0" y="2244496"/>
                  <a:pt x="0" y="1779174"/>
                </a:cubicBezTo>
                <a:cubicBezTo>
                  <a:pt x="0" y="1779174"/>
                  <a:pt x="0" y="1779174"/>
                  <a:pt x="0" y="1067504"/>
                </a:cubicBezTo>
                <a:cubicBezTo>
                  <a:pt x="0" y="465322"/>
                  <a:pt x="473143" y="0"/>
                  <a:pt x="1085445" y="0"/>
                </a:cubicBezTo>
                <a:close/>
              </a:path>
            </a:pathLst>
          </a:cu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幸福</a:t>
            </a:r>
          </a:p>
        </p:txBody>
      </p:sp>
      <p:sp>
        <p:nvSpPr>
          <p:cNvPr id="9" name="任意多边形 19">
            <a:extLst>
              <a:ext uri="{FF2B5EF4-FFF2-40B4-BE49-F238E27FC236}">
                <a16:creationId xmlns:a16="http://schemas.microsoft.com/office/drawing/2014/main" id="{3EA5360B-0B9B-4B1C-BFEE-873BB5840E0B}"/>
              </a:ext>
            </a:extLst>
          </p:cNvPr>
          <p:cNvSpPr/>
          <p:nvPr/>
        </p:nvSpPr>
        <p:spPr>
          <a:xfrm flipH="1">
            <a:off x="7758022" y="2944153"/>
            <a:ext cx="1812602" cy="1852999"/>
          </a:xfrm>
          <a:custGeom>
            <a:avLst/>
            <a:gdLst>
              <a:gd name="connsiteX0" fmla="*/ 1085445 w 3312000"/>
              <a:gd name="connsiteY0" fmla="*/ 0 h 3312000"/>
              <a:gd name="connsiteX1" fmla="*/ 1113277 w 3312000"/>
              <a:gd name="connsiteY1" fmla="*/ 0 h 3312000"/>
              <a:gd name="connsiteX2" fmla="*/ 1252437 w 3312000"/>
              <a:gd name="connsiteY2" fmla="*/ 0 h 3312000"/>
              <a:gd name="connsiteX3" fmla="*/ 1278901 w 3312000"/>
              <a:gd name="connsiteY3" fmla="*/ 0 h 3312000"/>
              <a:gd name="connsiteX4" fmla="*/ 1311417 w 3312000"/>
              <a:gd name="connsiteY4" fmla="*/ 0 h 3312000"/>
              <a:gd name="connsiteX5" fmla="*/ 1385074 w 3312000"/>
              <a:gd name="connsiteY5" fmla="*/ 0 h 3312000"/>
              <a:gd name="connsiteX6" fmla="*/ 1475038 w 3312000"/>
              <a:gd name="connsiteY6" fmla="*/ 0 h 3312000"/>
              <a:gd name="connsiteX7" fmla="*/ 1582941 w 3312000"/>
              <a:gd name="connsiteY7" fmla="*/ 0 h 3312000"/>
              <a:gd name="connsiteX8" fmla="*/ 1710414 w 3312000"/>
              <a:gd name="connsiteY8" fmla="*/ 0 h 3312000"/>
              <a:gd name="connsiteX9" fmla="*/ 1859086 w 3312000"/>
              <a:gd name="connsiteY9" fmla="*/ 0 h 3312000"/>
              <a:gd name="connsiteX10" fmla="*/ 2030590 w 3312000"/>
              <a:gd name="connsiteY10" fmla="*/ 0 h 3312000"/>
              <a:gd name="connsiteX11" fmla="*/ 2226555 w 3312000"/>
              <a:gd name="connsiteY11" fmla="*/ 0 h 3312000"/>
              <a:gd name="connsiteX12" fmla="*/ 3312000 w 3312000"/>
              <a:gd name="connsiteY12" fmla="*/ 0 h 3312000"/>
              <a:gd name="connsiteX13" fmla="*/ 3312000 w 3312000"/>
              <a:gd name="connsiteY13" fmla="*/ 2085 h 3312000"/>
              <a:gd name="connsiteX14" fmla="*/ 3312000 w 3312000"/>
              <a:gd name="connsiteY14" fmla="*/ 16680 h 3312000"/>
              <a:gd name="connsiteX15" fmla="*/ 3312000 w 3312000"/>
              <a:gd name="connsiteY15" fmla="*/ 32578 h 3312000"/>
              <a:gd name="connsiteX16" fmla="*/ 3312000 w 3312000"/>
              <a:gd name="connsiteY16" fmla="*/ 56294 h 3312000"/>
              <a:gd name="connsiteX17" fmla="*/ 3312000 w 3312000"/>
              <a:gd name="connsiteY17" fmla="*/ 89393 h 3312000"/>
              <a:gd name="connsiteX18" fmla="*/ 3312000 w 3312000"/>
              <a:gd name="connsiteY18" fmla="*/ 133438 h 3312000"/>
              <a:gd name="connsiteX19" fmla="*/ 3312000 w 3312000"/>
              <a:gd name="connsiteY19" fmla="*/ 189993 h 3312000"/>
              <a:gd name="connsiteX20" fmla="*/ 3312000 w 3312000"/>
              <a:gd name="connsiteY20" fmla="*/ 260621 h 3312000"/>
              <a:gd name="connsiteX21" fmla="*/ 3312000 w 3312000"/>
              <a:gd name="connsiteY21" fmla="*/ 346887 h 3312000"/>
              <a:gd name="connsiteX22" fmla="*/ 3312000 w 3312000"/>
              <a:gd name="connsiteY22" fmla="*/ 450353 h 3312000"/>
              <a:gd name="connsiteX23" fmla="*/ 3312000 w 3312000"/>
              <a:gd name="connsiteY23" fmla="*/ 572585 h 3312000"/>
              <a:gd name="connsiteX24" fmla="*/ 3312000 w 3312000"/>
              <a:gd name="connsiteY24" fmla="*/ 715144 h 3312000"/>
              <a:gd name="connsiteX25" fmla="*/ 3312000 w 3312000"/>
              <a:gd name="connsiteY25" fmla="*/ 879596 h 3312000"/>
              <a:gd name="connsiteX26" fmla="*/ 3312000 w 3312000"/>
              <a:gd name="connsiteY26" fmla="*/ 1067504 h 3312000"/>
              <a:gd name="connsiteX27" fmla="*/ 3312000 w 3312000"/>
              <a:gd name="connsiteY27" fmla="*/ 1068413 h 3312000"/>
              <a:gd name="connsiteX28" fmla="*/ 3312000 w 3312000"/>
              <a:gd name="connsiteY28" fmla="*/ 1074775 h 3312000"/>
              <a:gd name="connsiteX29" fmla="*/ 3312000 w 3312000"/>
              <a:gd name="connsiteY29" fmla="*/ 1092043 h 3312000"/>
              <a:gd name="connsiteX30" fmla="*/ 3312000 w 3312000"/>
              <a:gd name="connsiteY30" fmla="*/ 1125669 h 3312000"/>
              <a:gd name="connsiteX31" fmla="*/ 3312000 w 3312000"/>
              <a:gd name="connsiteY31" fmla="*/ 1181108 h 3312000"/>
              <a:gd name="connsiteX32" fmla="*/ 3312000 w 3312000"/>
              <a:gd name="connsiteY32" fmla="*/ 1218711 h 3312000"/>
              <a:gd name="connsiteX33" fmla="*/ 3312000 w 3312000"/>
              <a:gd name="connsiteY33" fmla="*/ 1263812 h 3312000"/>
              <a:gd name="connsiteX34" fmla="*/ 3312000 w 3312000"/>
              <a:gd name="connsiteY34" fmla="*/ 1317092 h 3312000"/>
              <a:gd name="connsiteX35" fmla="*/ 3312000 w 3312000"/>
              <a:gd name="connsiteY35" fmla="*/ 1379234 h 3312000"/>
              <a:gd name="connsiteX36" fmla="*/ 3312000 w 3312000"/>
              <a:gd name="connsiteY36" fmla="*/ 1450918 h 3312000"/>
              <a:gd name="connsiteX37" fmla="*/ 3312000 w 3312000"/>
              <a:gd name="connsiteY37" fmla="*/ 1532827 h 3312000"/>
              <a:gd name="connsiteX38" fmla="*/ 3312000 w 3312000"/>
              <a:gd name="connsiteY38" fmla="*/ 1534217 h 3312000"/>
              <a:gd name="connsiteX39" fmla="*/ 3312000 w 3312000"/>
              <a:gd name="connsiteY39" fmla="*/ 1543947 h 3312000"/>
              <a:gd name="connsiteX40" fmla="*/ 3312000 w 3312000"/>
              <a:gd name="connsiteY40" fmla="*/ 1570356 h 3312000"/>
              <a:gd name="connsiteX41" fmla="*/ 3312000 w 3312000"/>
              <a:gd name="connsiteY41" fmla="*/ 1592422 h 3312000"/>
              <a:gd name="connsiteX42" fmla="*/ 3312000 w 3312000"/>
              <a:gd name="connsiteY42" fmla="*/ 1621786 h 3312000"/>
              <a:gd name="connsiteX43" fmla="*/ 3312000 w 3312000"/>
              <a:gd name="connsiteY43" fmla="*/ 1659489 h 3312000"/>
              <a:gd name="connsiteX44" fmla="*/ 3312000 w 3312000"/>
              <a:gd name="connsiteY44" fmla="*/ 1706574 h 3312000"/>
              <a:gd name="connsiteX45" fmla="*/ 3312000 w 3312000"/>
              <a:gd name="connsiteY45" fmla="*/ 1764085 h 3312000"/>
              <a:gd name="connsiteX46" fmla="*/ 3312000 w 3312000"/>
              <a:gd name="connsiteY46" fmla="*/ 1833062 h 3312000"/>
              <a:gd name="connsiteX47" fmla="*/ 3312000 w 3312000"/>
              <a:gd name="connsiteY47" fmla="*/ 1914550 h 3312000"/>
              <a:gd name="connsiteX48" fmla="*/ 3312000 w 3312000"/>
              <a:gd name="connsiteY48" fmla="*/ 2009590 h 3312000"/>
              <a:gd name="connsiteX49" fmla="*/ 3312000 w 3312000"/>
              <a:gd name="connsiteY49" fmla="*/ 2119224 h 3312000"/>
              <a:gd name="connsiteX50" fmla="*/ 3312000 w 3312000"/>
              <a:gd name="connsiteY50" fmla="*/ 2244496 h 3312000"/>
              <a:gd name="connsiteX51" fmla="*/ 3312000 w 3312000"/>
              <a:gd name="connsiteY51" fmla="*/ 3312000 h 3312000"/>
              <a:gd name="connsiteX52" fmla="*/ 2226555 w 3312000"/>
              <a:gd name="connsiteY52" fmla="*/ 3312000 h 3312000"/>
              <a:gd name="connsiteX53" fmla="*/ 2225685 w 3312000"/>
              <a:gd name="connsiteY53" fmla="*/ 3312000 h 3312000"/>
              <a:gd name="connsiteX54" fmla="*/ 2219597 w 3312000"/>
              <a:gd name="connsiteY54" fmla="*/ 3312000 h 3312000"/>
              <a:gd name="connsiteX55" fmla="*/ 2203071 w 3312000"/>
              <a:gd name="connsiteY55" fmla="*/ 3312000 h 3312000"/>
              <a:gd name="connsiteX56" fmla="*/ 2170891 w 3312000"/>
              <a:gd name="connsiteY56" fmla="*/ 3312000 h 3312000"/>
              <a:gd name="connsiteX57" fmla="*/ 2168771 w 3312000"/>
              <a:gd name="connsiteY57" fmla="*/ 3312000 h 3312000"/>
              <a:gd name="connsiteX58" fmla="*/ 2153931 w 3312000"/>
              <a:gd name="connsiteY58" fmla="*/ 3312000 h 3312000"/>
              <a:gd name="connsiteX59" fmla="*/ 2137766 w 3312000"/>
              <a:gd name="connsiteY59" fmla="*/ 3312000 h 3312000"/>
              <a:gd name="connsiteX60" fmla="*/ 2113651 w 3312000"/>
              <a:gd name="connsiteY60" fmla="*/ 3312000 h 3312000"/>
              <a:gd name="connsiteX61" fmla="*/ 2079995 w 3312000"/>
              <a:gd name="connsiteY61" fmla="*/ 3312000 h 3312000"/>
              <a:gd name="connsiteX62" fmla="*/ 2035210 w 3312000"/>
              <a:gd name="connsiteY62" fmla="*/ 3312000 h 3312000"/>
              <a:gd name="connsiteX63" fmla="*/ 1977705 w 3312000"/>
              <a:gd name="connsiteY63" fmla="*/ 3312000 h 3312000"/>
              <a:gd name="connsiteX64" fmla="*/ 1905890 w 3312000"/>
              <a:gd name="connsiteY64" fmla="*/ 3312000 h 3312000"/>
              <a:gd name="connsiteX65" fmla="*/ 1818174 w 3312000"/>
              <a:gd name="connsiteY65" fmla="*/ 3312000 h 3312000"/>
              <a:gd name="connsiteX66" fmla="*/ 1712969 w 3312000"/>
              <a:gd name="connsiteY66" fmla="*/ 3312000 h 3312000"/>
              <a:gd name="connsiteX67" fmla="*/ 1588683 w 3312000"/>
              <a:gd name="connsiteY67" fmla="*/ 3312000 h 3312000"/>
              <a:gd name="connsiteX68" fmla="*/ 1443727 w 3312000"/>
              <a:gd name="connsiteY68" fmla="*/ 3312000 h 3312000"/>
              <a:gd name="connsiteX69" fmla="*/ 1278901 w 3312000"/>
              <a:gd name="connsiteY69" fmla="*/ 3312000 h 3312000"/>
              <a:gd name="connsiteX70" fmla="*/ 1276511 w 3312000"/>
              <a:gd name="connsiteY70" fmla="*/ 3312000 h 3312000"/>
              <a:gd name="connsiteX71" fmla="*/ 1085445 w 3312000"/>
              <a:gd name="connsiteY71" fmla="*/ 3312000 h 3312000"/>
              <a:gd name="connsiteX72" fmla="*/ 0 w 3312000"/>
              <a:gd name="connsiteY72" fmla="*/ 3312000 h 3312000"/>
              <a:gd name="connsiteX73" fmla="*/ 0 w 3312000"/>
              <a:gd name="connsiteY73" fmla="*/ 2244496 h 3312000"/>
              <a:gd name="connsiteX74" fmla="*/ 0 w 3312000"/>
              <a:gd name="connsiteY74" fmla="*/ 1779174 h 3312000"/>
              <a:gd name="connsiteX75" fmla="*/ 0 w 3312000"/>
              <a:gd name="connsiteY75" fmla="*/ 1067504 h 3312000"/>
              <a:gd name="connsiteX76" fmla="*/ 1085445 w 3312000"/>
              <a:gd name="connsiteY76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12000" h="3312000">
                <a:moveTo>
                  <a:pt x="1085445" y="0"/>
                </a:moveTo>
                <a:cubicBezTo>
                  <a:pt x="1085445" y="0"/>
                  <a:pt x="1085445" y="0"/>
                  <a:pt x="1113277" y="0"/>
                </a:cubicBezTo>
                <a:cubicBezTo>
                  <a:pt x="1113277" y="0"/>
                  <a:pt x="1113277" y="0"/>
                  <a:pt x="1252437" y="0"/>
                </a:cubicBezTo>
                <a:lnTo>
                  <a:pt x="1278901" y="0"/>
                </a:lnTo>
                <a:lnTo>
                  <a:pt x="1311417" y="0"/>
                </a:lnTo>
                <a:lnTo>
                  <a:pt x="1385074" y="0"/>
                </a:lnTo>
                <a:lnTo>
                  <a:pt x="1475038" y="0"/>
                </a:lnTo>
                <a:lnTo>
                  <a:pt x="1582941" y="0"/>
                </a:lnTo>
                <a:lnTo>
                  <a:pt x="1710414" y="0"/>
                </a:lnTo>
                <a:lnTo>
                  <a:pt x="1859086" y="0"/>
                </a:lnTo>
                <a:lnTo>
                  <a:pt x="2030590" y="0"/>
                </a:lnTo>
                <a:lnTo>
                  <a:pt x="2226555" y="0"/>
                </a:lnTo>
                <a:lnTo>
                  <a:pt x="3312000" y="0"/>
                </a:lnTo>
                <a:lnTo>
                  <a:pt x="3312000" y="2085"/>
                </a:lnTo>
                <a:lnTo>
                  <a:pt x="3312000" y="16680"/>
                </a:lnTo>
                <a:lnTo>
                  <a:pt x="3312000" y="32578"/>
                </a:lnTo>
                <a:lnTo>
                  <a:pt x="3312000" y="56294"/>
                </a:lnTo>
                <a:lnTo>
                  <a:pt x="3312000" y="89393"/>
                </a:lnTo>
                <a:lnTo>
                  <a:pt x="3312000" y="133438"/>
                </a:lnTo>
                <a:lnTo>
                  <a:pt x="3312000" y="189993"/>
                </a:lnTo>
                <a:lnTo>
                  <a:pt x="3312000" y="260621"/>
                </a:lnTo>
                <a:lnTo>
                  <a:pt x="3312000" y="346887"/>
                </a:lnTo>
                <a:lnTo>
                  <a:pt x="3312000" y="450353"/>
                </a:lnTo>
                <a:lnTo>
                  <a:pt x="3312000" y="572585"/>
                </a:lnTo>
                <a:lnTo>
                  <a:pt x="3312000" y="715144"/>
                </a:lnTo>
                <a:lnTo>
                  <a:pt x="3312000" y="879596"/>
                </a:lnTo>
                <a:lnTo>
                  <a:pt x="3312000" y="1067504"/>
                </a:lnTo>
                <a:lnTo>
                  <a:pt x="3312000" y="1068413"/>
                </a:lnTo>
                <a:lnTo>
                  <a:pt x="3312000" y="1074775"/>
                </a:lnTo>
                <a:lnTo>
                  <a:pt x="3312000" y="1092043"/>
                </a:lnTo>
                <a:lnTo>
                  <a:pt x="3312000" y="1125669"/>
                </a:lnTo>
                <a:lnTo>
                  <a:pt x="3312000" y="1181108"/>
                </a:lnTo>
                <a:lnTo>
                  <a:pt x="3312000" y="1218711"/>
                </a:lnTo>
                <a:lnTo>
                  <a:pt x="3312000" y="1263812"/>
                </a:lnTo>
                <a:lnTo>
                  <a:pt x="3312000" y="1317092"/>
                </a:lnTo>
                <a:lnTo>
                  <a:pt x="3312000" y="1379234"/>
                </a:lnTo>
                <a:lnTo>
                  <a:pt x="3312000" y="1450918"/>
                </a:lnTo>
                <a:lnTo>
                  <a:pt x="3312000" y="1532827"/>
                </a:lnTo>
                <a:lnTo>
                  <a:pt x="3312000" y="1534217"/>
                </a:lnTo>
                <a:lnTo>
                  <a:pt x="3312000" y="1543947"/>
                </a:lnTo>
                <a:lnTo>
                  <a:pt x="3312000" y="1570356"/>
                </a:lnTo>
                <a:lnTo>
                  <a:pt x="3312000" y="1592422"/>
                </a:lnTo>
                <a:lnTo>
                  <a:pt x="3312000" y="1621786"/>
                </a:lnTo>
                <a:lnTo>
                  <a:pt x="3312000" y="1659489"/>
                </a:lnTo>
                <a:lnTo>
                  <a:pt x="3312000" y="1706574"/>
                </a:lnTo>
                <a:lnTo>
                  <a:pt x="3312000" y="1764085"/>
                </a:lnTo>
                <a:lnTo>
                  <a:pt x="3312000" y="1833062"/>
                </a:lnTo>
                <a:lnTo>
                  <a:pt x="3312000" y="1914550"/>
                </a:lnTo>
                <a:lnTo>
                  <a:pt x="3312000" y="2009590"/>
                </a:lnTo>
                <a:lnTo>
                  <a:pt x="3312000" y="2119224"/>
                </a:lnTo>
                <a:lnTo>
                  <a:pt x="3312000" y="2244496"/>
                </a:lnTo>
                <a:lnTo>
                  <a:pt x="3312000" y="3312000"/>
                </a:lnTo>
                <a:lnTo>
                  <a:pt x="2226555" y="3312000"/>
                </a:lnTo>
                <a:lnTo>
                  <a:pt x="2225685" y="3312000"/>
                </a:lnTo>
                <a:lnTo>
                  <a:pt x="2219597" y="3312000"/>
                </a:lnTo>
                <a:lnTo>
                  <a:pt x="2203071" y="3312000"/>
                </a:lnTo>
                <a:lnTo>
                  <a:pt x="2170891" y="3312000"/>
                </a:lnTo>
                <a:lnTo>
                  <a:pt x="2168771" y="3312000"/>
                </a:lnTo>
                <a:lnTo>
                  <a:pt x="2153931" y="3312000"/>
                </a:lnTo>
                <a:lnTo>
                  <a:pt x="2137766" y="3312000"/>
                </a:lnTo>
                <a:lnTo>
                  <a:pt x="2113651" y="3312000"/>
                </a:lnTo>
                <a:lnTo>
                  <a:pt x="2079995" y="3312000"/>
                </a:lnTo>
                <a:lnTo>
                  <a:pt x="2035210" y="3312000"/>
                </a:lnTo>
                <a:lnTo>
                  <a:pt x="1977705" y="3312000"/>
                </a:lnTo>
                <a:lnTo>
                  <a:pt x="1905890" y="3312000"/>
                </a:lnTo>
                <a:lnTo>
                  <a:pt x="1818174" y="3312000"/>
                </a:lnTo>
                <a:lnTo>
                  <a:pt x="1712969" y="3312000"/>
                </a:lnTo>
                <a:lnTo>
                  <a:pt x="1588683" y="3312000"/>
                </a:lnTo>
                <a:lnTo>
                  <a:pt x="1443727" y="3312000"/>
                </a:lnTo>
                <a:lnTo>
                  <a:pt x="1278901" y="3312000"/>
                </a:lnTo>
                <a:lnTo>
                  <a:pt x="1276511" y="3312000"/>
                </a:lnTo>
                <a:cubicBezTo>
                  <a:pt x="1216886" y="3312000"/>
                  <a:pt x="1153286" y="3312000"/>
                  <a:pt x="1085445" y="3312000"/>
                </a:cubicBezTo>
                <a:cubicBezTo>
                  <a:pt x="1085445" y="3312000"/>
                  <a:pt x="1085445" y="3312000"/>
                  <a:pt x="0" y="3312000"/>
                </a:cubicBezTo>
                <a:cubicBezTo>
                  <a:pt x="0" y="3312000"/>
                  <a:pt x="0" y="3312000"/>
                  <a:pt x="0" y="2244496"/>
                </a:cubicBezTo>
                <a:cubicBezTo>
                  <a:pt x="0" y="2244496"/>
                  <a:pt x="0" y="2244496"/>
                  <a:pt x="0" y="1779174"/>
                </a:cubicBezTo>
                <a:cubicBezTo>
                  <a:pt x="0" y="1779174"/>
                  <a:pt x="0" y="1779174"/>
                  <a:pt x="0" y="1067504"/>
                </a:cubicBezTo>
                <a:cubicBezTo>
                  <a:pt x="0" y="465322"/>
                  <a:pt x="473143" y="0"/>
                  <a:pt x="1085445" y="0"/>
                </a:cubicBezTo>
                <a:close/>
              </a:path>
            </a:pathLst>
          </a:cu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乐观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2088A8-8656-4222-A517-8977797050A5}"/>
              </a:ext>
            </a:extLst>
          </p:cNvPr>
          <p:cNvSpPr/>
          <p:nvPr/>
        </p:nvSpPr>
        <p:spPr>
          <a:xfrm>
            <a:off x="5239804" y="3661890"/>
            <a:ext cx="2244650" cy="1135262"/>
          </a:xfrm>
          <a:prstGeom prst="rect">
            <a:avLst/>
          </a:prstGeom>
          <a:pattFill prst="ltUpDiag">
            <a:fgClr>
              <a:srgbClr val="FFA62F"/>
            </a:fgClr>
            <a:bgClr>
              <a:srgbClr val="FF93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latin typeface="+mn-ea"/>
              </a:rPr>
              <a:t>心流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BC6E87-BFDC-4D94-97E8-1C43C703F87D}"/>
              </a:ext>
            </a:extLst>
          </p:cNvPr>
          <p:cNvSpPr/>
          <p:nvPr/>
        </p:nvSpPr>
        <p:spPr>
          <a:xfrm>
            <a:off x="5584859" y="2924944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000" dirty="0">
                <a:solidFill>
                  <a:srgbClr val="F05425"/>
                </a:solidFill>
              </a:rPr>
              <a:t>积极情绪</a:t>
            </a:r>
          </a:p>
        </p:txBody>
      </p:sp>
    </p:spTree>
    <p:extLst>
      <p:ext uri="{BB962C8B-B14F-4D97-AF65-F5344CB8AC3E}">
        <p14:creationId xmlns:p14="http://schemas.microsoft.com/office/powerpoint/2010/main" val="14195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幸福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过去的幸福</a:t>
            </a:r>
          </a:p>
        </p:txBody>
      </p:sp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735166" y="2960691"/>
            <a:ext cx="4536504" cy="138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/>
              <a:t>幸福影响因素（</a:t>
            </a:r>
            <a:r>
              <a:rPr lang="en" altLang="zh-CN" b="1" dirty="0"/>
              <a:t>A</a:t>
            </a:r>
            <a:r>
              <a:rPr lang="zh-CN" altLang="en-US" b="1" dirty="0"/>
              <a:t>因素</a:t>
            </a:r>
            <a:r>
              <a:rPr lang="en-US" altLang="zh-CN" b="1" dirty="0"/>
              <a:t>+</a:t>
            </a:r>
            <a:r>
              <a:rPr lang="en" altLang="zh-CN" b="1" dirty="0"/>
              <a:t>B</a:t>
            </a:r>
            <a:r>
              <a:rPr lang="zh-CN" altLang="en-US" b="1" dirty="0"/>
              <a:t>因素）</a:t>
            </a:r>
          </a:p>
          <a:p>
            <a:r>
              <a:rPr lang="zh-CN" altLang="en-US" dirty="0"/>
              <a:t>柳博米尔斯基、谢尔登、施卡德 幸福公式</a:t>
            </a:r>
          </a:p>
          <a:p>
            <a:r>
              <a:rPr lang="zh-CN" altLang="en-US" dirty="0"/>
              <a:t>幸福</a:t>
            </a:r>
            <a:r>
              <a:rPr lang="en-US" altLang="zh-CN" dirty="0"/>
              <a:t>= </a:t>
            </a:r>
            <a:r>
              <a:rPr lang="zh-CN" altLang="en-US" dirty="0"/>
              <a:t>界点（天生气质） </a:t>
            </a:r>
            <a:r>
              <a:rPr lang="en-US" altLang="zh-CN" dirty="0"/>
              <a:t>+ </a:t>
            </a:r>
            <a:r>
              <a:rPr lang="zh-CN" altLang="en-US" dirty="0"/>
              <a:t>生活情景 </a:t>
            </a:r>
            <a:r>
              <a:rPr lang="en-US" altLang="zh-CN" dirty="0"/>
              <a:t>+ </a:t>
            </a:r>
            <a:r>
              <a:rPr lang="zh-CN" altLang="en-US" dirty="0"/>
              <a:t>意志活动</a:t>
            </a:r>
          </a:p>
        </p:txBody>
      </p:sp>
      <p:pic>
        <p:nvPicPr>
          <p:cNvPr id="7170" name="Picture 2" descr="D:\360Downloads\pic\1IH21255-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0590" y="2852936"/>
            <a:ext cx="5112568" cy="3240360"/>
          </a:xfrm>
          <a:prstGeom prst="rect">
            <a:avLst/>
          </a:prstGeom>
          <a:noFill/>
          <a:ln>
            <a:solidFill>
              <a:srgbClr val="F0542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50590" y="2852936"/>
            <a:ext cx="9865096" cy="3240359"/>
          </a:xfrm>
          <a:prstGeom prst="rect">
            <a:avLst/>
          </a:prstGeom>
          <a:ln w="28575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 Box 44">
            <a:extLst>
              <a:ext uri="{FF2B5EF4-FFF2-40B4-BE49-F238E27FC236}">
                <a16:creationId xmlns:a16="http://schemas.microsoft.com/office/drawing/2014/main" id="{560EA5B3-09DB-6241-B400-5F6061BA5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886" y="1670304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主观幸福感包括</a:t>
            </a:r>
            <a:r>
              <a:rPr lang="zh-CN" altLang="en-US" dirty="0">
                <a:solidFill>
                  <a:srgbClr val="F26A40"/>
                </a:solidFill>
              </a:rPr>
              <a:t>积极情感和总体生活满意度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014A76-FDEF-424F-94A5-0234CFD60AE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心流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当下的幸福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F8F06-BB24-1345-98A3-CB605160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81" y="2564904"/>
            <a:ext cx="5270500" cy="4102100"/>
          </a:xfrm>
          <a:prstGeom prst="rect">
            <a:avLst/>
          </a:prstGeom>
        </p:spPr>
      </p:pic>
      <p:sp>
        <p:nvSpPr>
          <p:cNvPr id="5" name="Text Box 44">
            <a:extLst>
              <a:ext uri="{FF2B5EF4-FFF2-40B4-BE49-F238E27FC236}">
                <a16:creationId xmlns:a16="http://schemas.microsoft.com/office/drawing/2014/main" id="{A82E9260-ED44-434F-B909-E8C2218B0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846" y="1418370"/>
            <a:ext cx="60486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提出者：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米哈里</a:t>
            </a:r>
            <a:r>
              <a:rPr lang="en-US" altLang="zh-CN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契克森米哈赖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(Mihaly Csikszentmihalyi)</a:t>
            </a:r>
          </a:p>
          <a:p>
            <a:pPr lvl="1"/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定义：一种将个人精神力</a:t>
            </a:r>
            <a:r>
              <a:rPr lang="zh-CN" altLang="en-US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完全投注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在某种活动上的感觉；心流产生时同时会有高度的兴奋及充实感。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90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014A76-FDEF-424F-94A5-0234CFD60AE3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乐观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未来的幸福</a:t>
            </a:r>
          </a:p>
        </p:txBody>
      </p:sp>
      <p:sp>
        <p:nvSpPr>
          <p:cNvPr id="5" name="Text Box 44">
            <a:extLst>
              <a:ext uri="{FF2B5EF4-FFF2-40B4-BE49-F238E27FC236}">
                <a16:creationId xmlns:a16="http://schemas.microsoft.com/office/drawing/2014/main" id="{46E75A5F-3816-934A-86AE-D0081257A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489" y="1700808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相信</a:t>
            </a:r>
            <a:r>
              <a:rPr lang="zh-CN" altLang="en-US" dirty="0">
                <a:solidFill>
                  <a:srgbClr val="F05425"/>
                </a:solidFill>
              </a:rPr>
              <a:t>好事</a:t>
            </a:r>
            <a:r>
              <a:rPr lang="zh-CN" altLang="en-US" dirty="0"/>
              <a:t>而不是坏事将会发生的</a:t>
            </a:r>
            <a:r>
              <a:rPr lang="zh-CN" altLang="en-US" dirty="0">
                <a:solidFill>
                  <a:srgbClr val="F05425"/>
                </a:solidFill>
              </a:rPr>
              <a:t>稳定倾向</a:t>
            </a:r>
            <a:endParaRPr lang="en-US" dirty="0">
              <a:solidFill>
                <a:srgbClr val="F05425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18385D-968F-BE4A-B17D-4780F5C1FB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22" y="2564904"/>
            <a:ext cx="6383239" cy="3433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24A200-19CF-7B47-B945-F65846497EF4}"/>
              </a:ext>
            </a:extLst>
          </p:cNvPr>
          <p:cNvSpPr txBox="1"/>
          <p:nvPr/>
        </p:nvSpPr>
        <p:spPr>
          <a:xfrm>
            <a:off x="3862958" y="214340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i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悲观往往正确，乐观往往成功</a:t>
            </a:r>
          </a:p>
        </p:txBody>
      </p:sp>
    </p:spTree>
    <p:extLst>
      <p:ext uri="{BB962C8B-B14F-4D97-AF65-F5344CB8AC3E}">
        <p14:creationId xmlns:p14="http://schemas.microsoft.com/office/powerpoint/2010/main" val="14739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1655153">
            <a:off x="7756784" y="1813358"/>
            <a:ext cx="2781854" cy="18722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0132716">
            <a:off x="7914568" y="3873275"/>
            <a:ext cx="2781854" cy="187220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774726" y="2096368"/>
            <a:ext cx="4896544" cy="432048"/>
            <a:chOff x="3779912" y="1777380"/>
            <a:chExt cx="4896544" cy="432048"/>
          </a:xfrm>
        </p:grpSpPr>
        <p:sp>
          <p:nvSpPr>
            <p:cNvPr id="36" name="矩形 35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积极心理学发展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774726" y="2900619"/>
            <a:ext cx="4896544" cy="432048"/>
            <a:chOff x="3779912" y="1777380"/>
            <a:chExt cx="4896544" cy="432048"/>
          </a:xfrm>
        </p:grpSpPr>
        <p:sp>
          <p:nvSpPr>
            <p:cNvPr id="40" name="矩形 39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2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国内外积极心理学研究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774726" y="3704870"/>
            <a:ext cx="4896544" cy="432048"/>
            <a:chOff x="3779912" y="1777380"/>
            <a:chExt cx="4896544" cy="432048"/>
          </a:xfrm>
        </p:grpSpPr>
        <p:sp>
          <p:nvSpPr>
            <p:cNvPr id="44" name="矩形 43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3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积极心理学主要内容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774726" y="4509120"/>
            <a:ext cx="4896544" cy="432048"/>
            <a:chOff x="3779912" y="1777380"/>
            <a:chExt cx="4896544" cy="432048"/>
          </a:xfrm>
        </p:grpSpPr>
        <p:sp>
          <p:nvSpPr>
            <p:cNvPr id="50" name="矩形 49"/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Broadway" pitchFamily="82" charset="0"/>
                  <a:ea typeface="微软雅黑"/>
                </a:rPr>
                <a:t>4</a:t>
              </a:r>
              <a:endParaRPr lang="zh-CN" altLang="en-US" sz="2400" kern="0" dirty="0">
                <a:solidFill>
                  <a:sysClr val="window" lastClr="FFFFFF"/>
                </a:solidFill>
                <a:latin typeface="Broadway" pitchFamily="82" charset="0"/>
                <a:ea typeface="微软雅黑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82368" y="1824127"/>
              <a:ext cx="4078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运用场景探索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4">
            <a:extLst>
              <a:ext uri="{FF2B5EF4-FFF2-40B4-BE49-F238E27FC236}">
                <a16:creationId xmlns:a16="http://schemas.microsoft.com/office/drawing/2014/main" id="{7DBD6130-E5E1-CA4B-A315-5B6CB3161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489" y="1700808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dirty="0" err="1"/>
              <a:t>解释风格</a:t>
            </a:r>
            <a:r>
              <a:rPr lang="zh-CN" altLang="en-US" dirty="0"/>
              <a:t>：个体如何解释坏事的原因</a:t>
            </a:r>
            <a:endParaRPr lang="en-US" dirty="0">
              <a:solidFill>
                <a:srgbClr val="F0542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8E942A-2F71-F742-9815-24CC9370999B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乐观</a:t>
            </a:r>
            <a:r>
              <a:rPr lang="en-US" altLang="zh-CN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未来的幸福</a:t>
            </a:r>
          </a:p>
        </p:txBody>
      </p:sp>
    </p:spTree>
    <p:extLst>
      <p:ext uri="{BB962C8B-B14F-4D97-AF65-F5344CB8AC3E}">
        <p14:creationId xmlns:p14="http://schemas.microsoft.com/office/powerpoint/2010/main" val="35768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44F6AB-3996-6746-8BF9-F2C1B1907A9D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积极人格特质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23366F-7FEE-7943-9324-924709AF4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1340768"/>
            <a:ext cx="4032448" cy="4054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4E828-B9F8-5349-A278-4EE726097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" y="1959505"/>
            <a:ext cx="6048672" cy="2693631"/>
          </a:xfrm>
          <a:prstGeom prst="rect">
            <a:avLst/>
          </a:prstGeom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61212ADA-651F-2D48-BF24-EBC08347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702" y="1408931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积极人格特质是幸福的基础</a:t>
            </a:r>
            <a:endParaRPr lang="en-US" dirty="0">
              <a:solidFill>
                <a:srgbClr val="F05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7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3D78B3-60EA-47DF-84E0-9A766DA98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02" y="1949534"/>
            <a:ext cx="8064896" cy="29589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084300-AFD8-4529-B580-1D61545E5BDD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资本类型</a:t>
            </a:r>
          </a:p>
        </p:txBody>
      </p:sp>
    </p:spTree>
    <p:extLst>
      <p:ext uri="{BB962C8B-B14F-4D97-AF65-F5344CB8AC3E}">
        <p14:creationId xmlns:p14="http://schemas.microsoft.com/office/powerpoint/2010/main" val="2207537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B03825-B08A-4235-9089-9D70C89D70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0" y="1988840"/>
            <a:ext cx="5688632" cy="36722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2EF1F0-1C1D-47E6-8CDB-DB484E1958F1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积极心理资本</a:t>
            </a:r>
          </a:p>
        </p:txBody>
      </p:sp>
    </p:spTree>
    <p:extLst>
      <p:ext uri="{BB962C8B-B14F-4D97-AF65-F5344CB8AC3E}">
        <p14:creationId xmlns:p14="http://schemas.microsoft.com/office/powerpoint/2010/main" val="410199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运用情景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4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请思考：我们如何把积极心理学应用于生活？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73002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4">
            <a:extLst>
              <a:ext uri="{FF2B5EF4-FFF2-40B4-BE49-F238E27FC236}">
                <a16:creationId xmlns:a16="http://schemas.microsoft.com/office/drawing/2014/main" id="{9D11CD83-FF53-E84D-9B4B-C0A533D30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790" y="2132856"/>
            <a:ext cx="5544616" cy="1720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1.</a:t>
            </a:r>
            <a:r>
              <a:rPr lang="zh-CN" altLang="en-US" dirty="0"/>
              <a:t>教育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工作</a:t>
            </a:r>
            <a:r>
              <a:rPr lang="en-US" altLang="zh-CN" dirty="0"/>
              <a:t>—</a:t>
            </a:r>
            <a:r>
              <a:rPr lang="zh-CN" altLang="en-US" dirty="0"/>
              <a:t>重点讲职业倦怠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家庭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个人</a:t>
            </a:r>
          </a:p>
          <a:p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538773-AB1E-334E-90CF-D4B441F80746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应用领域</a:t>
            </a:r>
          </a:p>
        </p:txBody>
      </p:sp>
    </p:spTree>
    <p:extLst>
      <p:ext uri="{BB962C8B-B14F-4D97-AF65-F5344CB8AC3E}">
        <p14:creationId xmlns:p14="http://schemas.microsoft.com/office/powerpoint/2010/main" val="3947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A999C37-6294-5D49-BA66-51D3267A029D}"/>
              </a:ext>
            </a:extLst>
          </p:cNvPr>
          <p:cNvSpPr txBox="1"/>
          <p:nvPr/>
        </p:nvSpPr>
        <p:spPr>
          <a:xfrm>
            <a:off x="4655046" y="2102750"/>
            <a:ext cx="56886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职业倦怠案例</a:t>
            </a:r>
            <a:endParaRPr kumimoji="1" lang="en-US" altLang="zh-CN" sz="20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工具人小张的故事： 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微软雅黑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小张是个公务员，工作让小张感觉特别累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压力特别大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对工作缺乏冲劲和动力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在工作中会有挫折感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紧张感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甚至出现害怕工作的情况。工作中常常愤世嫉俗，负面情绪严重。工作也觉得没什么成就感，时刻有辞职的念头。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FF66D1-485D-7A46-B94F-67AED924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4" y="1916832"/>
            <a:ext cx="3931841" cy="26186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5CC48B6-C4B3-5C42-99A6-155097E36632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职业运用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F76A1A-76DD-B245-B7C5-658A79A94F28}"/>
              </a:ext>
            </a:extLst>
          </p:cNvPr>
          <p:cNvSpPr/>
          <p:nvPr/>
        </p:nvSpPr>
        <p:spPr>
          <a:xfrm>
            <a:off x="4511030" y="4797152"/>
            <a:ext cx="6048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</a:rPr>
              <a:t>积极心理学解决：</a:t>
            </a:r>
            <a:endParaRPr kumimoji="1" lang="en-US" altLang="zh-CN" sz="20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494949"/>
                </a:solidFill>
              </a:rPr>
              <a:t>1.</a:t>
            </a:r>
            <a:r>
              <a:rPr lang="zh-CN" altLang="en-US" dirty="0">
                <a:solidFill>
                  <a:srgbClr val="494949"/>
                </a:solidFill>
              </a:rPr>
              <a:t>找到并发挥自己的优势，达到兴趣、能力与价值平衡</a:t>
            </a:r>
            <a:endParaRPr lang="en-US" altLang="zh-CN" dirty="0">
              <a:solidFill>
                <a:srgbClr val="494949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494949"/>
                </a:solidFill>
              </a:rPr>
              <a:t>2.</a:t>
            </a:r>
            <a:r>
              <a:rPr lang="zh-CN" altLang="en-US" dirty="0">
                <a:solidFill>
                  <a:srgbClr val="494949"/>
                </a:solidFill>
              </a:rPr>
              <a:t>识别自己情绪状态，作出相应的调整</a:t>
            </a:r>
          </a:p>
        </p:txBody>
      </p:sp>
    </p:spTree>
    <p:extLst>
      <p:ext uri="{BB962C8B-B14F-4D97-AF65-F5344CB8AC3E}">
        <p14:creationId xmlns:p14="http://schemas.microsoft.com/office/powerpoint/2010/main" val="11367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7D272B7D-0B4F-7F40-B1AD-95D25B371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4766" y="2420888"/>
            <a:ext cx="813690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组员：俊俊、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echo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Cai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、颜如玉、鹿非</a:t>
            </a:r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观察员： 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one-eye-Q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Jason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、刘熙</a:t>
            </a:r>
            <a:r>
              <a:rPr lang="en-US" altLang="zh-CN" sz="1600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Lyusy</a:t>
            </a:r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、常星心、列文、糖盐、东边闲人、无味无谓</a:t>
            </a:r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eaLnBrk="1" hangingPunct="1"/>
            <a:r>
              <a:rPr lang="zh-CN" altLang="en-US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特殊指导：王蒙、古严、生强、</a:t>
            </a:r>
            <a:r>
              <a:rPr lang="en-US" altLang="zh-CN" sz="16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Alex</a:t>
            </a:r>
          </a:p>
          <a:p>
            <a:pPr eaLnBrk="1" hangingPunct="1"/>
            <a:endParaRPr lang="en-US" altLang="zh-CN" sz="16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7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418750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F05425"/>
                </a:solidFill>
                <a:ea typeface="微软雅黑" pitchFamily="34" charset="-122"/>
              </a:rPr>
              <a:t>积极心理学发展历程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200" b="1" i="0" u="none" strike="noStrike" kern="1200" cap="none" spc="0" normalizeH="0" baseline="0" noProof="0" dirty="0">
                <a:ln>
                  <a:noFill/>
                </a:ln>
                <a:solidFill>
                  <a:srgbClr val="F05425"/>
                </a:solidFill>
                <a:effectLst/>
                <a:uLnTx/>
                <a:uFillTx/>
                <a:latin typeface="Broadway" pitchFamily="82" charset="0"/>
                <a:ea typeface="微软雅黑"/>
              </a:rPr>
              <a:t>1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324036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时间线与历史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:\Users\user\Desktop\未标题-1 拷贝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9"/>
          <a:stretch/>
        </p:blipFill>
        <p:spPr bwMode="auto">
          <a:xfrm>
            <a:off x="8340299" y="2564905"/>
            <a:ext cx="3846553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319653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9AEA63-F111-4414-A2E9-6A5624CDE7B4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什么是积极心理学？</a:t>
            </a:r>
          </a:p>
        </p:txBody>
      </p:sp>
      <p:sp>
        <p:nvSpPr>
          <p:cNvPr id="9" name="Text Box 44">
            <a:extLst>
              <a:ext uri="{FF2B5EF4-FFF2-40B4-BE49-F238E27FC236}">
                <a16:creationId xmlns:a16="http://schemas.microsoft.com/office/drawing/2014/main" id="{F3B615A1-9168-EB46-B6BA-D2B6128F8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846" y="2132856"/>
            <a:ext cx="5544616" cy="39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积极心理学是</a:t>
            </a:r>
            <a:r>
              <a:rPr lang="zh-CN" altLang="en-US" dirty="0">
                <a:solidFill>
                  <a:srgbClr val="F26A40"/>
                </a:solidFill>
              </a:rPr>
              <a:t>研究人的优势与幸福</a:t>
            </a:r>
            <a:r>
              <a:rPr lang="zh-CN" altLang="en-US" dirty="0"/>
              <a:t>，把握人生的科学。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DA2EC8-3C4C-684A-BE34-154BFA7D2F31}"/>
              </a:ext>
            </a:extLst>
          </p:cNvPr>
          <p:cNvSpPr txBox="1"/>
          <p:nvPr/>
        </p:nvSpPr>
        <p:spPr>
          <a:xfrm>
            <a:off x="5807174" y="2006838"/>
            <a:ext cx="3888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3200" b="1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故事：</a:t>
            </a:r>
            <a:endParaRPr kumimoji="1" lang="en-US" altLang="zh-CN" sz="3200" b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弗兰克尔作为犹太人，他的全家都被关进了奥斯威辛集中营，他的父母、妻子、哥哥，全都死于毒气室中，只有他和妹妹幸存。弗兰克尔不但超越了这炼狱般的痛苦，更将自己的经验与学术结合，开创了意义治疗法，替人们找到绝处再生的意义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02CA24-7C86-AE48-B825-5070CC4A8D3E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为什么要学积极心理学？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86AD8F-1AC9-4740-9F15-E8C32624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62" y="2024844"/>
            <a:ext cx="407658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1401184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20</a:t>
            </a:r>
            <a:r>
              <a:rPr kumimoji="1" lang="zh-CN" altLang="en-US" sz="1200" dirty="0"/>
              <a:t>世纪</a:t>
            </a:r>
            <a:r>
              <a:rPr kumimoji="1" lang="en-US" altLang="zh-CN" sz="1200" dirty="0"/>
              <a:t>30</a:t>
            </a:r>
            <a:r>
              <a:rPr kumimoji="1" lang="zh-CN" altLang="en-US" sz="1200" dirty="0"/>
              <a:t>年代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E2915-1465-464C-8B41-B39AB83A27B3}"/>
              </a:ext>
            </a:extLst>
          </p:cNvPr>
          <p:cNvSpPr txBox="1"/>
          <p:nvPr/>
        </p:nvSpPr>
        <p:spPr>
          <a:xfrm>
            <a:off x="1054646" y="2103239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特曼：天才和幸福感的研究</a:t>
            </a:r>
            <a:endParaRPr kumimoji="1" lang="en-US" altLang="zh-CN" sz="1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荣格：生活意义的研究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242DC77-ADAD-844A-BDDA-CB172EBC7409}"/>
              </a:ext>
            </a:extLst>
          </p:cNvPr>
          <p:cNvSpPr/>
          <p:nvPr/>
        </p:nvSpPr>
        <p:spPr>
          <a:xfrm>
            <a:off x="4708835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20</a:t>
            </a:r>
            <a:r>
              <a:rPr kumimoji="1" lang="zh-CN" altLang="en-US" sz="1200" dirty="0"/>
              <a:t>世纪</a:t>
            </a:r>
            <a:r>
              <a:rPr kumimoji="1" lang="en-US" altLang="zh-CN" sz="1200" dirty="0"/>
              <a:t>60</a:t>
            </a:r>
            <a:r>
              <a:rPr kumimoji="1" lang="zh-CN" altLang="en-US" sz="1200" dirty="0"/>
              <a:t>年代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2E28E4-341B-704B-AE40-0291AFA5FFDE}"/>
              </a:ext>
            </a:extLst>
          </p:cNvPr>
          <p:cNvSpPr txBox="1"/>
          <p:nvPr/>
        </p:nvSpPr>
        <p:spPr>
          <a:xfrm>
            <a:off x="4240009" y="4356011"/>
            <a:ext cx="194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心理学家研究人性积极的一面</a:t>
            </a:r>
            <a:endParaRPr kumimoji="1" lang="en-US" altLang="zh-CN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6188622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 dirty="0"/>
              <a:t>1998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7C40406-D839-5643-A6A6-99D5D82C0202}"/>
              </a:ext>
            </a:extLst>
          </p:cNvPr>
          <p:cNvSpPr/>
          <p:nvPr/>
        </p:nvSpPr>
        <p:spPr>
          <a:xfrm>
            <a:off x="7793823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200" dirty="0"/>
              <a:t>2000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FED59A-33B3-EB4C-A564-127BC0B3B8F6}"/>
              </a:ext>
            </a:extLst>
          </p:cNvPr>
          <p:cNvSpPr txBox="1"/>
          <p:nvPr/>
        </p:nvSpPr>
        <p:spPr>
          <a:xfrm>
            <a:off x="6080688" y="2172428"/>
            <a:ext cx="151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塞林格曼提出要研究积极心理学</a:t>
            </a:r>
            <a:endParaRPr kumimoji="1" lang="zh-CN" altLang="en-US" sz="12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5AD72A-7EB6-3644-ABCD-7E6ECA7A0830}"/>
              </a:ext>
            </a:extLst>
          </p:cNvPr>
          <p:cNvSpPr txBox="1"/>
          <p:nvPr/>
        </p:nvSpPr>
        <p:spPr>
          <a:xfrm>
            <a:off x="7104477" y="4335487"/>
            <a:ext cx="266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200" dirty="0"/>
              <a:t>Positive psychology: An introduction</a:t>
            </a:r>
            <a:r>
              <a:rPr lang="zh-CN" altLang="en-US" sz="1200" dirty="0"/>
              <a:t>发表</a:t>
            </a:r>
            <a:endParaRPr kumimoji="1" lang="zh-CN" altLang="en-US" sz="12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E4BD032-3974-2C45-B076-2822D7713125}"/>
              </a:ext>
            </a:extLst>
          </p:cNvPr>
          <p:cNvSpPr/>
          <p:nvPr/>
        </p:nvSpPr>
        <p:spPr>
          <a:xfrm>
            <a:off x="9265110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早期发展 </a:t>
            </a:r>
            <a:r>
              <a:rPr lang="en-US" altLang="zh-CN" sz="1200" dirty="0"/>
              <a:t>2001-2018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DBC6E1-BA75-7343-99E6-5D86D7077A53}"/>
              </a:ext>
            </a:extLst>
          </p:cNvPr>
          <p:cNvSpPr/>
          <p:nvPr/>
        </p:nvSpPr>
        <p:spPr>
          <a:xfrm>
            <a:off x="9090831" y="1630540"/>
            <a:ext cx="13530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例如：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国家幸福指数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积极心理治疗</a:t>
            </a:r>
            <a:endParaRPr lang="en-US" altLang="zh-CN" sz="12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" altLang="zh-CN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PERMA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Helvetica Neue" panose="02000503000000020004" pitchFamily="2" charset="0"/>
              </a:rPr>
              <a:t>积极特质分类</a:t>
            </a:r>
            <a:endParaRPr lang="zh-CN" altLang="en-US" sz="12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3C7E903-6698-FD43-9A21-C45C1B140EB9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07744" y="3379636"/>
            <a:ext cx="598641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9D0D69D-FCD2-3E4B-B02C-A94F56B586AB}"/>
              </a:ext>
            </a:extLst>
          </p:cNvPr>
          <p:cNvCxnSpPr/>
          <p:nvPr/>
        </p:nvCxnSpPr>
        <p:spPr>
          <a:xfrm>
            <a:off x="5596803" y="3364654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E801D17-F299-DF49-AB82-613529AE5D6D}"/>
              </a:ext>
            </a:extLst>
          </p:cNvPr>
          <p:cNvCxnSpPr/>
          <p:nvPr/>
        </p:nvCxnSpPr>
        <p:spPr>
          <a:xfrm>
            <a:off x="7195182" y="3379636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937FA62-7A1A-3746-8D68-3C752D3A1124}"/>
              </a:ext>
            </a:extLst>
          </p:cNvPr>
          <p:cNvCxnSpPr/>
          <p:nvPr/>
        </p:nvCxnSpPr>
        <p:spPr>
          <a:xfrm>
            <a:off x="8676681" y="3364654"/>
            <a:ext cx="587417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BDC41A0-E5AF-E34E-89A9-AAB148D796F4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积极心理学发展历程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8309E2C-50A2-C84A-A443-F3DC66C2AFC6}"/>
              </a:ext>
            </a:extLst>
          </p:cNvPr>
          <p:cNvSpPr/>
          <p:nvPr/>
        </p:nvSpPr>
        <p:spPr>
          <a:xfrm>
            <a:off x="2998862" y="2876356"/>
            <a:ext cx="1006560" cy="1006560"/>
          </a:xfrm>
          <a:prstGeom prst="ellipse">
            <a:avLst/>
          </a:prstGeom>
          <a:solidFill>
            <a:srgbClr val="F26A40"/>
          </a:solidFill>
          <a:ln>
            <a:solidFill>
              <a:srgbClr val="F05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1954</a:t>
            </a:r>
            <a:r>
              <a:rPr kumimoji="1" lang="zh-CN" altLang="en-US" sz="1200" dirty="0"/>
              <a:t>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BFFA595-5A54-A04B-B487-AB8856ABFB1E}"/>
              </a:ext>
            </a:extLst>
          </p:cNvPr>
          <p:cNvSpPr txBox="1"/>
          <p:nvPr/>
        </p:nvSpPr>
        <p:spPr>
          <a:xfrm>
            <a:off x="3101588" y="1895093"/>
            <a:ext cx="151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/>
              <a:t>积极心理学这一词首次出现在</a:t>
            </a:r>
            <a:r>
              <a:rPr kumimoji="1" lang="en-US" altLang="zh-CN" sz="1200" dirty="0"/>
              <a:t>《</a:t>
            </a:r>
            <a:r>
              <a:rPr kumimoji="1" lang="zh-CN" altLang="en-US" sz="1200" dirty="0"/>
              <a:t>动机与人格</a:t>
            </a:r>
            <a:r>
              <a:rPr kumimoji="1" lang="en-US" altLang="zh-CN" sz="1200" dirty="0"/>
              <a:t>》</a:t>
            </a:r>
            <a:endParaRPr kumimoji="1" lang="zh-CN" altLang="en-US" sz="1200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49665E0-3267-AE46-93A9-B7823FFA5C53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005422" y="3379636"/>
            <a:ext cx="670649" cy="0"/>
          </a:xfrm>
          <a:prstGeom prst="straightConnector1">
            <a:avLst/>
          </a:prstGeom>
          <a:ln>
            <a:solidFill>
              <a:srgbClr val="F26A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9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3"/>
          <p:cNvSpPr txBox="1">
            <a:spLocks/>
          </p:cNvSpPr>
          <p:nvPr/>
        </p:nvSpPr>
        <p:spPr>
          <a:xfrm>
            <a:off x="3563888" y="2780928"/>
            <a:ext cx="5267622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3000"/>
              </a:lnSpc>
            </a:pPr>
            <a:r>
              <a:rPr lang="zh-CN" altLang="en-US" sz="3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积极心理学国内外研究情况</a:t>
            </a:r>
          </a:p>
        </p:txBody>
      </p:sp>
      <p:sp>
        <p:nvSpPr>
          <p:cNvPr id="28" name="文本占位符 4"/>
          <p:cNvSpPr txBox="1">
            <a:spLocks/>
          </p:cNvSpPr>
          <p:nvPr/>
        </p:nvSpPr>
        <p:spPr>
          <a:xfrm>
            <a:off x="2255095" y="2564904"/>
            <a:ext cx="2100881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500" b="1" kern="1200">
                <a:solidFill>
                  <a:srgbClr val="56762C"/>
                </a:solidFill>
                <a:latin typeface="Bell MT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200" dirty="0">
                <a:solidFill>
                  <a:srgbClr val="F05425"/>
                </a:solidFill>
                <a:latin typeface="Broadway" pitchFamily="82" charset="0"/>
                <a:ea typeface="微软雅黑"/>
              </a:rPr>
              <a:t>2</a:t>
            </a:r>
            <a:endParaRPr kumimoji="0" lang="zh-CN" altLang="en-US" sz="20200" b="1" i="0" u="none" strike="noStrike" kern="1200" cap="none" spc="0" normalizeH="0" baseline="0" noProof="0" dirty="0">
              <a:ln>
                <a:noFill/>
              </a:ln>
              <a:solidFill>
                <a:srgbClr val="F05425"/>
              </a:solidFill>
              <a:effectLst/>
              <a:uLnTx/>
              <a:uFillTx/>
              <a:latin typeface="Broadway" pitchFamily="82" charset="0"/>
              <a:ea typeface="微软雅黑"/>
            </a:endParaRPr>
          </a:p>
        </p:txBody>
      </p:sp>
      <p:sp>
        <p:nvSpPr>
          <p:cNvPr id="29" name="文本占位符 5"/>
          <p:cNvSpPr txBox="1">
            <a:spLocks/>
          </p:cNvSpPr>
          <p:nvPr/>
        </p:nvSpPr>
        <p:spPr>
          <a:xfrm>
            <a:off x="3563888" y="3501009"/>
            <a:ext cx="497959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了解主要学者、研究机构</a:t>
            </a:r>
          </a:p>
        </p:txBody>
      </p:sp>
      <p:sp>
        <p:nvSpPr>
          <p:cNvPr id="30" name="矩形 29"/>
          <p:cNvSpPr/>
          <p:nvPr/>
        </p:nvSpPr>
        <p:spPr>
          <a:xfrm>
            <a:off x="3563888" y="3406140"/>
            <a:ext cx="4536504" cy="216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B06D70-046A-4901-944A-48E16807F2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99" y="3406140"/>
            <a:ext cx="3775417" cy="34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7971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积极心理学国外主要研究学者</a:t>
            </a:r>
          </a:p>
        </p:txBody>
      </p:sp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5625783" y="2028991"/>
            <a:ext cx="4104456" cy="39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主要学者名目</a:t>
            </a:r>
            <a:endParaRPr lang="en-US" dirty="0"/>
          </a:p>
        </p:txBody>
      </p:sp>
      <p:sp>
        <p:nvSpPr>
          <p:cNvPr id="5" name="Text Box 44"/>
          <p:cNvSpPr txBox="1">
            <a:spLocks noChangeArrowheads="1"/>
          </p:cNvSpPr>
          <p:nvPr/>
        </p:nvSpPr>
        <p:spPr bwMode="auto">
          <a:xfrm>
            <a:off x="550590" y="2058038"/>
            <a:ext cx="4104456" cy="72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defTabSz="720725" eaLnBrk="0" hangingPunct="0">
              <a:defRPr sz="1600">
                <a:latin typeface="Arial" pitchFamily="34" charset="0"/>
                <a:ea typeface="宋体" pitchFamily="2" charset="-122"/>
              </a:defRPr>
            </a:lvl2pPr>
            <a:lvl3pPr defTabSz="720725" eaLnBrk="0" hangingPunct="0">
              <a:defRPr sz="1600">
                <a:latin typeface="Arial" pitchFamily="34" charset="0"/>
                <a:ea typeface="宋体" pitchFamily="2" charset="-122"/>
              </a:defRPr>
            </a:lvl3pPr>
            <a:lvl4pPr defTabSz="720725" eaLnBrk="0" hangingPunct="0">
              <a:defRPr sz="1600">
                <a:latin typeface="Arial" pitchFamily="34" charset="0"/>
                <a:ea typeface="宋体" pitchFamily="2" charset="-122"/>
              </a:defRPr>
            </a:lvl4pPr>
            <a:lvl5pPr defTabSz="720725" eaLnBrk="0" hangingPunct="0">
              <a:defRPr sz="1600">
                <a:latin typeface="Arial" pitchFamily="34" charset="0"/>
                <a:ea typeface="宋体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塞林格曼图片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0FA47-863A-4655-ABF3-068DA5CC4D15}"/>
              </a:ext>
            </a:extLst>
          </p:cNvPr>
          <p:cNvSpPr/>
          <p:nvPr/>
        </p:nvSpPr>
        <p:spPr>
          <a:xfrm>
            <a:off x="787826" y="1710658"/>
            <a:ext cx="4134040" cy="4156589"/>
          </a:xfrm>
          <a:prstGeom prst="rect">
            <a:avLst/>
          </a:prstGeom>
          <a:noFill/>
          <a:ln w="9525">
            <a:solidFill>
              <a:srgbClr val="F26A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9745FD-DBBC-453A-A28D-4A1235FDA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75" y="1777653"/>
            <a:ext cx="4022598" cy="40225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72E199-73DE-F94D-AAEE-E22A282E4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02" y="1805778"/>
            <a:ext cx="5314838" cy="33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D6CEB2-570C-4846-ABF7-FEBDAE2CE150}"/>
              </a:ext>
            </a:extLst>
          </p:cNvPr>
          <p:cNvSpPr txBox="1"/>
          <p:nvPr/>
        </p:nvSpPr>
        <p:spPr>
          <a:xfrm>
            <a:off x="2926854" y="5877272"/>
            <a:ext cx="4475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按积极心理学查找未找到清华的彭凯平与赵昱鲲，重新构建关键词后找到了彭凯平，赵昱鲲在知网上论文确实较少。造成这种情况的主要原因有</a:t>
            </a:r>
            <a:endParaRPr kumimoji="1" lang="zh-CN" altLang="en-US" sz="1100" b="1" i="1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5FB6A0-63E8-CD43-A211-D3176C535C7D}"/>
              </a:ext>
            </a:extLst>
          </p:cNvPr>
          <p:cNvSpPr/>
          <p:nvPr/>
        </p:nvSpPr>
        <p:spPr>
          <a:xfrm>
            <a:off x="2854846" y="548680"/>
            <a:ext cx="5904656" cy="47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200" dirty="0">
                <a:solidFill>
                  <a:srgbClr val="F05425"/>
                </a:solidFill>
                <a:latin typeface="微软雅黑" pitchFamily="34" charset="-122"/>
                <a:ea typeface="微软雅黑" pitchFamily="34" charset="-122"/>
              </a:rPr>
              <a:t>积极心理学国内主要研究学者</a:t>
            </a:r>
          </a:p>
        </p:txBody>
      </p:sp>
    </p:spTree>
    <p:extLst>
      <p:ext uri="{BB962C8B-B14F-4D97-AF65-F5344CB8AC3E}">
        <p14:creationId xmlns:p14="http://schemas.microsoft.com/office/powerpoint/2010/main" val="252984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fontAlgn="auto">
          <a:spcBef>
            <a:spcPts val="0"/>
          </a:spcBef>
          <a:spcAft>
            <a:spcPts val="0"/>
          </a:spcAft>
          <a:defRPr sz="5400" b="1" i="1" dirty="0">
            <a:solidFill>
              <a:srgbClr val="FC62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roadway" pitchFamily="82" charset="0"/>
            <a:ea typeface="DFPYeaSong-B5" pitchFamily="18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7798</TotalTime>
  <Words>721</Words>
  <Application>Microsoft Macintosh PowerPoint</Application>
  <PresentationFormat>自定义</PresentationFormat>
  <Paragraphs>104</Paragraphs>
  <Slides>27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宋体</vt:lpstr>
      <vt:lpstr>微软雅黑</vt:lpstr>
      <vt:lpstr>Arial</vt:lpstr>
      <vt:lpstr>Broadway</vt:lpstr>
      <vt:lpstr>Calibri</vt:lpstr>
      <vt:lpstr>Helvetica Neue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junstudy</dc:creator>
  <cp:lastModifiedBy>Microsoft Office User</cp:lastModifiedBy>
  <cp:revision>782</cp:revision>
  <dcterms:modified xsi:type="dcterms:W3CDTF">2020-05-17T19:43:44Z</dcterms:modified>
</cp:coreProperties>
</file>